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Lst>
  <p:notesMasterIdLst>
    <p:notesMasterId r:id="rId29"/>
  </p:notesMasterIdLst>
  <p:handoutMasterIdLst>
    <p:handoutMasterId r:id="rId30"/>
  </p:handoutMasterIdLst>
  <p:sldIdLst>
    <p:sldId id="261" r:id="rId3"/>
    <p:sldId id="287" r:id="rId4"/>
    <p:sldId id="369" r:id="rId5"/>
    <p:sldId id="352" r:id="rId6"/>
    <p:sldId id="288" r:id="rId7"/>
    <p:sldId id="353" r:id="rId8"/>
    <p:sldId id="301" r:id="rId9"/>
    <p:sldId id="360" r:id="rId10"/>
    <p:sldId id="359" r:id="rId11"/>
    <p:sldId id="315" r:id="rId12"/>
    <p:sldId id="318" r:id="rId13"/>
    <p:sldId id="316" r:id="rId14"/>
    <p:sldId id="309" r:id="rId15"/>
    <p:sldId id="347" r:id="rId16"/>
    <p:sldId id="362" r:id="rId17"/>
    <p:sldId id="314" r:id="rId18"/>
    <p:sldId id="346" r:id="rId19"/>
    <p:sldId id="349" r:id="rId20"/>
    <p:sldId id="286" r:id="rId21"/>
    <p:sldId id="363" r:id="rId22"/>
    <p:sldId id="364" r:id="rId23"/>
    <p:sldId id="365" r:id="rId24"/>
    <p:sldId id="367" r:id="rId25"/>
    <p:sldId id="368" r:id="rId26"/>
    <p:sldId id="366" r:id="rId27"/>
    <p:sldId id="358" r:id="rId28"/>
  </p:sldIdLst>
  <p:sldSz cx="12192000" cy="6858000"/>
  <p:notesSz cx="6865938" cy="999648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테마 스타일 1 - 강조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2" autoAdjust="0"/>
    <p:restoredTop sz="94660"/>
  </p:normalViewPr>
  <p:slideViewPr>
    <p:cSldViewPr snapToGrid="0">
      <p:cViewPr varScale="1">
        <p:scale>
          <a:sx n="84" d="100"/>
          <a:sy n="84" d="100"/>
        </p:scale>
        <p:origin x="53" y="91"/>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5240" cy="501560"/>
          </a:xfrm>
          <a:prstGeom prst="rect">
            <a:avLst/>
          </a:prstGeom>
        </p:spPr>
        <p:txBody>
          <a:bodyPr vert="horz" lIns="96350" tIns="48175" rIns="96350" bIns="48175" rtlCol="0"/>
          <a:lstStyle>
            <a:lvl1pPr algn="l">
              <a:defRPr sz="1300"/>
            </a:lvl1pPr>
          </a:lstStyle>
          <a:p>
            <a:endParaRPr lang="ko-KR" altLang="en-US"/>
          </a:p>
        </p:txBody>
      </p:sp>
      <p:sp>
        <p:nvSpPr>
          <p:cNvPr id="3" name="날짜 개체 틀 2"/>
          <p:cNvSpPr>
            <a:spLocks noGrp="1"/>
          </p:cNvSpPr>
          <p:nvPr>
            <p:ph type="dt" sz="quarter" idx="1"/>
          </p:nvPr>
        </p:nvSpPr>
        <p:spPr>
          <a:xfrm>
            <a:off x="3889109" y="0"/>
            <a:ext cx="2975240" cy="501560"/>
          </a:xfrm>
          <a:prstGeom prst="rect">
            <a:avLst/>
          </a:prstGeom>
        </p:spPr>
        <p:txBody>
          <a:bodyPr vert="horz" lIns="96350" tIns="48175" rIns="96350" bIns="48175" rtlCol="0"/>
          <a:lstStyle>
            <a:lvl1pPr algn="r">
              <a:defRPr sz="1300"/>
            </a:lvl1pPr>
          </a:lstStyle>
          <a:p>
            <a:fld id="{4E899BE2-57BA-4CD0-A99A-1B97BE58879C}" type="datetimeFigureOut">
              <a:rPr lang="ko-KR" altLang="en-US" smtClean="0"/>
              <a:t>2019-02-22</a:t>
            </a:fld>
            <a:endParaRPr lang="ko-KR" altLang="en-US"/>
          </a:p>
        </p:txBody>
      </p:sp>
      <p:sp>
        <p:nvSpPr>
          <p:cNvPr id="4" name="바닥글 개체 틀 3"/>
          <p:cNvSpPr>
            <a:spLocks noGrp="1"/>
          </p:cNvSpPr>
          <p:nvPr>
            <p:ph type="ftr" sz="quarter" idx="2"/>
          </p:nvPr>
        </p:nvSpPr>
        <p:spPr>
          <a:xfrm>
            <a:off x="0" y="9494929"/>
            <a:ext cx="2975240" cy="501559"/>
          </a:xfrm>
          <a:prstGeom prst="rect">
            <a:avLst/>
          </a:prstGeom>
        </p:spPr>
        <p:txBody>
          <a:bodyPr vert="horz" lIns="96350" tIns="48175" rIns="96350" bIns="48175" rtlCol="0" anchor="b"/>
          <a:lstStyle>
            <a:lvl1pPr algn="l">
              <a:defRPr sz="1300"/>
            </a:lvl1pPr>
          </a:lstStyle>
          <a:p>
            <a:endParaRPr lang="ko-KR" altLang="en-US"/>
          </a:p>
        </p:txBody>
      </p:sp>
      <p:sp>
        <p:nvSpPr>
          <p:cNvPr id="5" name="슬라이드 번호 개체 틀 4"/>
          <p:cNvSpPr>
            <a:spLocks noGrp="1"/>
          </p:cNvSpPr>
          <p:nvPr>
            <p:ph type="sldNum" sz="quarter" idx="3"/>
          </p:nvPr>
        </p:nvSpPr>
        <p:spPr>
          <a:xfrm>
            <a:off x="3889109" y="9494929"/>
            <a:ext cx="2975240" cy="501559"/>
          </a:xfrm>
          <a:prstGeom prst="rect">
            <a:avLst/>
          </a:prstGeom>
        </p:spPr>
        <p:txBody>
          <a:bodyPr vert="horz" lIns="96350" tIns="48175" rIns="96350" bIns="48175" rtlCol="0" anchor="b"/>
          <a:lstStyle>
            <a:lvl1pPr algn="r">
              <a:defRPr sz="1300"/>
            </a:lvl1pPr>
          </a:lstStyle>
          <a:p>
            <a:fld id="{F652D156-57CC-4F49-AF95-593860930595}" type="slidenum">
              <a:rPr lang="ko-KR" altLang="en-US" smtClean="0"/>
              <a:t>‹#›</a:t>
            </a:fld>
            <a:endParaRPr lang="ko-KR" altLang="en-US"/>
          </a:p>
        </p:txBody>
      </p:sp>
    </p:spTree>
    <p:extLst>
      <p:ext uri="{BB962C8B-B14F-4D97-AF65-F5344CB8AC3E}">
        <p14:creationId xmlns:p14="http://schemas.microsoft.com/office/powerpoint/2010/main" val="19187668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5240" cy="501560"/>
          </a:xfrm>
          <a:prstGeom prst="rect">
            <a:avLst/>
          </a:prstGeom>
        </p:spPr>
        <p:txBody>
          <a:bodyPr vert="horz" lIns="96350" tIns="48175" rIns="96350" bIns="48175" rtlCol="0"/>
          <a:lstStyle>
            <a:lvl1pPr algn="l">
              <a:defRPr sz="1300"/>
            </a:lvl1pPr>
          </a:lstStyle>
          <a:p>
            <a:endParaRPr lang="ko-KR" altLang="en-US"/>
          </a:p>
        </p:txBody>
      </p:sp>
      <p:sp>
        <p:nvSpPr>
          <p:cNvPr id="3" name="날짜 개체 틀 2"/>
          <p:cNvSpPr>
            <a:spLocks noGrp="1"/>
          </p:cNvSpPr>
          <p:nvPr>
            <p:ph type="dt" idx="1"/>
          </p:nvPr>
        </p:nvSpPr>
        <p:spPr>
          <a:xfrm>
            <a:off x="3889109" y="0"/>
            <a:ext cx="2975240" cy="501560"/>
          </a:xfrm>
          <a:prstGeom prst="rect">
            <a:avLst/>
          </a:prstGeom>
        </p:spPr>
        <p:txBody>
          <a:bodyPr vert="horz" lIns="96350" tIns="48175" rIns="96350" bIns="48175" rtlCol="0"/>
          <a:lstStyle>
            <a:lvl1pPr algn="r">
              <a:defRPr sz="1300"/>
            </a:lvl1pPr>
          </a:lstStyle>
          <a:p>
            <a:fld id="{7435913A-A7E5-4F34-9690-E3B2C8162ACD}" type="datetimeFigureOut">
              <a:rPr lang="ko-KR" altLang="en-US" smtClean="0"/>
              <a:t>2019-02-22</a:t>
            </a:fld>
            <a:endParaRPr lang="ko-KR" altLang="en-US"/>
          </a:p>
        </p:txBody>
      </p:sp>
      <p:sp>
        <p:nvSpPr>
          <p:cNvPr id="4" name="슬라이드 이미지 개체 틀 3"/>
          <p:cNvSpPr>
            <a:spLocks noGrp="1" noRot="1" noChangeAspect="1"/>
          </p:cNvSpPr>
          <p:nvPr>
            <p:ph type="sldImg" idx="2"/>
          </p:nvPr>
        </p:nvSpPr>
        <p:spPr>
          <a:xfrm>
            <a:off x="436563" y="1249363"/>
            <a:ext cx="5994400" cy="3373437"/>
          </a:xfrm>
          <a:prstGeom prst="rect">
            <a:avLst/>
          </a:prstGeom>
          <a:noFill/>
          <a:ln w="12700">
            <a:solidFill>
              <a:prstClr val="black"/>
            </a:solidFill>
          </a:ln>
        </p:spPr>
        <p:txBody>
          <a:bodyPr vert="horz" lIns="96350" tIns="48175" rIns="96350" bIns="48175" rtlCol="0" anchor="ctr"/>
          <a:lstStyle/>
          <a:p>
            <a:endParaRPr lang="ko-KR" altLang="en-US"/>
          </a:p>
        </p:txBody>
      </p:sp>
      <p:sp>
        <p:nvSpPr>
          <p:cNvPr id="5" name="슬라이드 노트 개체 틀 4"/>
          <p:cNvSpPr>
            <a:spLocks noGrp="1"/>
          </p:cNvSpPr>
          <p:nvPr>
            <p:ph type="body" sz="quarter" idx="3"/>
          </p:nvPr>
        </p:nvSpPr>
        <p:spPr>
          <a:xfrm>
            <a:off x="686594" y="4810810"/>
            <a:ext cx="5492750" cy="3936117"/>
          </a:xfrm>
          <a:prstGeom prst="rect">
            <a:avLst/>
          </a:prstGeom>
        </p:spPr>
        <p:txBody>
          <a:bodyPr vert="horz" lIns="96350" tIns="48175" rIns="96350" bIns="48175" rtlCol="0"/>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9494929"/>
            <a:ext cx="2975240" cy="501559"/>
          </a:xfrm>
          <a:prstGeom prst="rect">
            <a:avLst/>
          </a:prstGeom>
        </p:spPr>
        <p:txBody>
          <a:bodyPr vert="horz" lIns="96350" tIns="48175" rIns="96350" bIns="48175" rtlCol="0" anchor="b"/>
          <a:lstStyle>
            <a:lvl1pPr algn="l">
              <a:defRPr sz="1300"/>
            </a:lvl1pPr>
          </a:lstStyle>
          <a:p>
            <a:endParaRPr lang="ko-KR" altLang="en-US"/>
          </a:p>
        </p:txBody>
      </p:sp>
      <p:sp>
        <p:nvSpPr>
          <p:cNvPr id="7" name="슬라이드 번호 개체 틀 6"/>
          <p:cNvSpPr>
            <a:spLocks noGrp="1"/>
          </p:cNvSpPr>
          <p:nvPr>
            <p:ph type="sldNum" sz="quarter" idx="5"/>
          </p:nvPr>
        </p:nvSpPr>
        <p:spPr>
          <a:xfrm>
            <a:off x="3889109" y="9494929"/>
            <a:ext cx="2975240" cy="501559"/>
          </a:xfrm>
          <a:prstGeom prst="rect">
            <a:avLst/>
          </a:prstGeom>
        </p:spPr>
        <p:txBody>
          <a:bodyPr vert="horz" lIns="96350" tIns="48175" rIns="96350" bIns="48175" rtlCol="0" anchor="b"/>
          <a:lstStyle>
            <a:lvl1pPr algn="r">
              <a:defRPr sz="1300"/>
            </a:lvl1pPr>
          </a:lstStyle>
          <a:p>
            <a:fld id="{25C72016-F707-4488-8C3D-356DD6BC1076}" type="slidenum">
              <a:rPr lang="ko-KR" altLang="en-US" smtClean="0"/>
              <a:t>‹#›</a:t>
            </a:fld>
            <a:endParaRPr lang="ko-KR" altLang="en-US"/>
          </a:p>
        </p:txBody>
      </p:sp>
    </p:spTree>
    <p:extLst>
      <p:ext uri="{BB962C8B-B14F-4D97-AF65-F5344CB8AC3E}">
        <p14:creationId xmlns:p14="http://schemas.microsoft.com/office/powerpoint/2010/main" val="23626237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5C72016-F707-4488-8C3D-356DD6BC1076}" type="slidenum">
              <a:rPr lang="ko-KR" altLang="en-US" smtClean="0"/>
              <a:t>1</a:t>
            </a:fld>
            <a:endParaRPr lang="ko-KR" altLang="en-US"/>
          </a:p>
        </p:txBody>
      </p:sp>
    </p:spTree>
    <p:extLst>
      <p:ext uri="{BB962C8B-B14F-4D97-AF65-F5344CB8AC3E}">
        <p14:creationId xmlns:p14="http://schemas.microsoft.com/office/powerpoint/2010/main" val="613515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5C72016-F707-4488-8C3D-356DD6BC1076}" type="slidenum">
              <a:rPr lang="ko-KR" altLang="en-US" smtClean="0"/>
              <a:t>2</a:t>
            </a:fld>
            <a:endParaRPr lang="ko-KR" altLang="en-US"/>
          </a:p>
        </p:txBody>
      </p:sp>
    </p:spTree>
    <p:extLst>
      <p:ext uri="{BB962C8B-B14F-4D97-AF65-F5344CB8AC3E}">
        <p14:creationId xmlns:p14="http://schemas.microsoft.com/office/powerpoint/2010/main" val="1338324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슬라이드 번호 개체 틀 6"/>
          <p:cNvSpPr txBox="1">
            <a:spLocks noGrp="1"/>
          </p:cNvSpPr>
          <p:nvPr>
            <p:ph type="sldNum" sz="quarter" idx="5"/>
          </p:nvPr>
        </p:nvSpPr>
        <p:spPr>
          <a:ln/>
        </p:spPr>
        <p:txBody>
          <a:bodyPr lIns="0" tIns="0" rIns="0" bIns="0" anchor="b" anchorCtr="0">
            <a:noAutofit/>
          </a:bodyPr>
          <a:lstStyle/>
          <a:p>
            <a:pPr lvl="0"/>
            <a:fld id="{DF4FDD06-9769-41D7-A583-8E5090991825}" type="slidenum">
              <a:t>26</a:t>
            </a:fld>
            <a:endParaRPr lang="en-US"/>
          </a:p>
        </p:txBody>
      </p:sp>
      <p:sp>
        <p:nvSpPr>
          <p:cNvPr id="2" name="슬라이드 이미지 개체 틀 1"/>
          <p:cNvSpPr>
            <a:spLocks noGrp="1" noRot="1" noChangeAspect="1" noResize="1"/>
          </p:cNvSpPr>
          <p:nvPr>
            <p:ph type="sldImg"/>
          </p:nvPr>
        </p:nvSpPr>
        <p:spPr>
          <a:xfrm>
            <a:off x="-111125" y="889000"/>
            <a:ext cx="7788275" cy="4381500"/>
          </a:xfrm>
          <a:solidFill>
            <a:srgbClr val="729FCF"/>
          </a:solidFill>
          <a:ln w="25400">
            <a:solidFill>
              <a:srgbClr val="3465A4"/>
            </a:solidFill>
            <a:prstDash val="solid"/>
          </a:ln>
        </p:spPr>
      </p:sp>
      <p:sp>
        <p:nvSpPr>
          <p:cNvPr id="3" name="슬라이드 노트 개체 틀 2"/>
          <p:cNvSpPr txBox="1">
            <a:spLocks noGrp="1"/>
          </p:cNvSpPr>
          <p:nvPr>
            <p:ph type="body" sz="quarter" idx="1"/>
          </p:nvPr>
        </p:nvSpPr>
        <p:spPr/>
        <p:txBody>
          <a:bodyPr/>
          <a:lstStyle/>
          <a:p>
            <a:endParaRPr lang="en-US" altLang="ko-KR"/>
          </a:p>
        </p:txBody>
      </p:sp>
    </p:spTree>
    <p:extLst>
      <p:ext uri="{BB962C8B-B14F-4D97-AF65-F5344CB8AC3E}">
        <p14:creationId xmlns:p14="http://schemas.microsoft.com/office/powerpoint/2010/main" val="2166303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smtClean="0"/>
              <a:t>마스터 제목 스타일 편집</a:t>
            </a:r>
            <a:endParaRPr lang="ko-KR" altLang="en-US"/>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p>
            <a:fld id="{FB2EC47F-4F29-4DD3-9C08-23A6B22F91B1}" type="datetime1">
              <a:rPr lang="ko-KR" altLang="en-US" smtClean="0"/>
              <a:t>2019-02-22</a:t>
            </a:fld>
            <a:endParaRPr lang="ko-KR" altLang="en-US"/>
          </a:p>
        </p:txBody>
      </p:sp>
      <p:sp>
        <p:nvSpPr>
          <p:cNvPr id="5" name="바닥글 개체 틀 4"/>
          <p:cNvSpPr>
            <a:spLocks noGrp="1"/>
          </p:cNvSpPr>
          <p:nvPr>
            <p:ph type="ftr" sz="quarter" idx="11"/>
          </p:nvPr>
        </p:nvSpPr>
        <p:spPr/>
        <p:txBody>
          <a:bodyPr/>
          <a:lstStyle/>
          <a:p>
            <a:r>
              <a:rPr lang="en-US" altLang="ko-KR" smtClean="0"/>
              <a:t>The first INU-ENU Joint Form</a:t>
            </a:r>
            <a:endParaRPr lang="ko-KR" altLang="en-US"/>
          </a:p>
        </p:txBody>
      </p:sp>
      <p:sp>
        <p:nvSpPr>
          <p:cNvPr id="6" name="슬라이드 번호 개체 틀 5"/>
          <p:cNvSpPr>
            <a:spLocks noGrp="1"/>
          </p:cNvSpPr>
          <p:nvPr>
            <p:ph type="sldNum" sz="quarter" idx="12"/>
          </p:nvPr>
        </p:nvSpPr>
        <p:spPr/>
        <p:txBody>
          <a:bodyPr/>
          <a:lstStyle/>
          <a:p>
            <a:fld id="{8DA2FE6B-89CA-463A-85AC-E28B6299D359}" type="slidenum">
              <a:rPr lang="ko-KR" altLang="en-US" smtClean="0"/>
              <a:t>‹#›</a:t>
            </a:fld>
            <a:endParaRPr lang="ko-KR" altLang="en-US"/>
          </a:p>
        </p:txBody>
      </p:sp>
    </p:spTree>
    <p:extLst>
      <p:ext uri="{BB962C8B-B14F-4D97-AF65-F5344CB8AC3E}">
        <p14:creationId xmlns:p14="http://schemas.microsoft.com/office/powerpoint/2010/main" val="693907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2F2F0866-811E-488B-AA47-30986CB2A3EE}" type="datetime1">
              <a:rPr lang="ko-KR" altLang="en-US" smtClean="0"/>
              <a:t>2019-02-22</a:t>
            </a:fld>
            <a:endParaRPr lang="ko-KR" altLang="en-US"/>
          </a:p>
        </p:txBody>
      </p:sp>
      <p:sp>
        <p:nvSpPr>
          <p:cNvPr id="5" name="바닥글 개체 틀 4"/>
          <p:cNvSpPr>
            <a:spLocks noGrp="1"/>
          </p:cNvSpPr>
          <p:nvPr>
            <p:ph type="ftr" sz="quarter" idx="11"/>
          </p:nvPr>
        </p:nvSpPr>
        <p:spPr/>
        <p:txBody>
          <a:bodyPr/>
          <a:lstStyle/>
          <a:p>
            <a:r>
              <a:rPr lang="en-US" altLang="ko-KR" smtClean="0"/>
              <a:t>The first INU-ENU Joint Form</a:t>
            </a:r>
            <a:endParaRPr lang="ko-KR" altLang="en-US"/>
          </a:p>
        </p:txBody>
      </p:sp>
      <p:sp>
        <p:nvSpPr>
          <p:cNvPr id="6" name="슬라이드 번호 개체 틀 5"/>
          <p:cNvSpPr>
            <a:spLocks noGrp="1"/>
          </p:cNvSpPr>
          <p:nvPr>
            <p:ph type="sldNum" sz="quarter" idx="12"/>
          </p:nvPr>
        </p:nvSpPr>
        <p:spPr/>
        <p:txBody>
          <a:bodyPr/>
          <a:lstStyle/>
          <a:p>
            <a:fld id="{8DA2FE6B-89CA-463A-85AC-E28B6299D359}" type="slidenum">
              <a:rPr lang="ko-KR" altLang="en-US" smtClean="0"/>
              <a:t>‹#›</a:t>
            </a:fld>
            <a:endParaRPr lang="ko-KR" altLang="en-US"/>
          </a:p>
        </p:txBody>
      </p:sp>
    </p:spTree>
    <p:extLst>
      <p:ext uri="{BB962C8B-B14F-4D97-AF65-F5344CB8AC3E}">
        <p14:creationId xmlns:p14="http://schemas.microsoft.com/office/powerpoint/2010/main" val="372425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01DAA2AC-2B7C-4C32-A473-C82F68010F6A}" type="datetime1">
              <a:rPr lang="ko-KR" altLang="en-US" smtClean="0"/>
              <a:t>2019-02-22</a:t>
            </a:fld>
            <a:endParaRPr lang="ko-KR" altLang="en-US"/>
          </a:p>
        </p:txBody>
      </p:sp>
      <p:sp>
        <p:nvSpPr>
          <p:cNvPr id="5" name="바닥글 개체 틀 4"/>
          <p:cNvSpPr>
            <a:spLocks noGrp="1"/>
          </p:cNvSpPr>
          <p:nvPr>
            <p:ph type="ftr" sz="quarter" idx="11"/>
          </p:nvPr>
        </p:nvSpPr>
        <p:spPr/>
        <p:txBody>
          <a:bodyPr/>
          <a:lstStyle/>
          <a:p>
            <a:r>
              <a:rPr lang="en-US" altLang="ko-KR" smtClean="0"/>
              <a:t>The first INU-ENU Joint Form</a:t>
            </a:r>
            <a:endParaRPr lang="ko-KR" altLang="en-US"/>
          </a:p>
        </p:txBody>
      </p:sp>
      <p:sp>
        <p:nvSpPr>
          <p:cNvPr id="6" name="슬라이드 번호 개체 틀 5"/>
          <p:cNvSpPr>
            <a:spLocks noGrp="1"/>
          </p:cNvSpPr>
          <p:nvPr>
            <p:ph type="sldNum" sz="quarter" idx="12"/>
          </p:nvPr>
        </p:nvSpPr>
        <p:spPr/>
        <p:txBody>
          <a:bodyPr/>
          <a:lstStyle/>
          <a:p>
            <a:fld id="{8DA2FE6B-89CA-463A-85AC-E28B6299D359}" type="slidenum">
              <a:rPr lang="ko-KR" altLang="en-US" smtClean="0"/>
              <a:t>‹#›</a:t>
            </a:fld>
            <a:endParaRPr lang="ko-KR" altLang="en-US"/>
          </a:p>
        </p:txBody>
      </p:sp>
    </p:spTree>
    <p:extLst>
      <p:ext uri="{BB962C8B-B14F-4D97-AF65-F5344CB8AC3E}">
        <p14:creationId xmlns:p14="http://schemas.microsoft.com/office/powerpoint/2010/main" val="40204609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smtClean="0"/>
              <a:t>마스터 제목 스타일 편집</a:t>
            </a:r>
            <a:endParaRPr lang="ko-KR" altLang="en-US"/>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p>
            <a:fld id="{86C1D7DE-5774-4F12-8D31-2D458EEC00A2}" type="datetime1">
              <a:rPr lang="ko-KR" altLang="en-US" smtClean="0"/>
              <a:t>2019-02-22</a:t>
            </a:fld>
            <a:endParaRPr lang="ko-KR" altLang="en-US"/>
          </a:p>
        </p:txBody>
      </p:sp>
      <p:sp>
        <p:nvSpPr>
          <p:cNvPr id="5" name="바닥글 개체 틀 4"/>
          <p:cNvSpPr>
            <a:spLocks noGrp="1"/>
          </p:cNvSpPr>
          <p:nvPr>
            <p:ph type="ftr" sz="quarter" idx="11"/>
          </p:nvPr>
        </p:nvSpPr>
        <p:spPr/>
        <p:txBody>
          <a:bodyPr/>
          <a:lstStyle/>
          <a:p>
            <a:r>
              <a:rPr lang="en-US" altLang="ko-KR" smtClean="0"/>
              <a:t>The first INU-ENU Joint Form</a:t>
            </a:r>
            <a:endParaRPr lang="ko-KR" altLang="en-US"/>
          </a:p>
        </p:txBody>
      </p:sp>
      <p:sp>
        <p:nvSpPr>
          <p:cNvPr id="6" name="슬라이드 번호 개체 틀 5"/>
          <p:cNvSpPr>
            <a:spLocks noGrp="1"/>
          </p:cNvSpPr>
          <p:nvPr>
            <p:ph type="sldNum" sz="quarter" idx="12"/>
          </p:nvPr>
        </p:nvSpPr>
        <p:spPr/>
        <p:txBody>
          <a:bodyPr/>
          <a:lstStyle/>
          <a:p>
            <a:fld id="{DB7ACE32-D4B4-4D4F-B23E-5FC2C10CC26B}" type="slidenum">
              <a:rPr lang="ko-KR" altLang="en-US" smtClean="0"/>
              <a:t>‹#›</a:t>
            </a:fld>
            <a:endParaRPr lang="ko-KR" altLang="en-US"/>
          </a:p>
        </p:txBody>
      </p:sp>
    </p:spTree>
    <p:extLst>
      <p:ext uri="{BB962C8B-B14F-4D97-AF65-F5344CB8AC3E}">
        <p14:creationId xmlns:p14="http://schemas.microsoft.com/office/powerpoint/2010/main" val="671213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B40E6A7E-14DB-4B27-BB59-FD2B87887C6B}" type="datetime1">
              <a:rPr lang="ko-KR" altLang="en-US" smtClean="0"/>
              <a:t>2019-02-22</a:t>
            </a:fld>
            <a:endParaRPr lang="ko-KR" altLang="en-US"/>
          </a:p>
        </p:txBody>
      </p:sp>
      <p:sp>
        <p:nvSpPr>
          <p:cNvPr id="5" name="바닥글 개체 틀 4"/>
          <p:cNvSpPr>
            <a:spLocks noGrp="1"/>
          </p:cNvSpPr>
          <p:nvPr>
            <p:ph type="ftr" sz="quarter" idx="11"/>
          </p:nvPr>
        </p:nvSpPr>
        <p:spPr/>
        <p:txBody>
          <a:bodyPr/>
          <a:lstStyle/>
          <a:p>
            <a:r>
              <a:rPr lang="en-US" altLang="ko-KR" smtClean="0"/>
              <a:t>The first INU-ENU Joint Form</a:t>
            </a:r>
            <a:endParaRPr lang="ko-KR" altLang="en-US"/>
          </a:p>
        </p:txBody>
      </p:sp>
      <p:sp>
        <p:nvSpPr>
          <p:cNvPr id="6" name="슬라이드 번호 개체 틀 5"/>
          <p:cNvSpPr>
            <a:spLocks noGrp="1"/>
          </p:cNvSpPr>
          <p:nvPr>
            <p:ph type="sldNum" sz="quarter" idx="12"/>
          </p:nvPr>
        </p:nvSpPr>
        <p:spPr/>
        <p:txBody>
          <a:bodyPr/>
          <a:lstStyle/>
          <a:p>
            <a:fld id="{DB7ACE32-D4B4-4D4F-B23E-5FC2C10CC26B}" type="slidenum">
              <a:rPr lang="ko-KR" altLang="en-US" smtClean="0"/>
              <a:t>‹#›</a:t>
            </a:fld>
            <a:endParaRPr lang="ko-KR" altLang="en-US"/>
          </a:p>
        </p:txBody>
      </p:sp>
    </p:spTree>
    <p:extLst>
      <p:ext uri="{BB962C8B-B14F-4D97-AF65-F5344CB8AC3E}">
        <p14:creationId xmlns:p14="http://schemas.microsoft.com/office/powerpoint/2010/main" val="15710522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p>
            <a:fld id="{5D67FA65-3F0D-4B05-A4C5-0442BB72118B}" type="datetime1">
              <a:rPr lang="ko-KR" altLang="en-US" smtClean="0"/>
              <a:t>2019-02-22</a:t>
            </a:fld>
            <a:endParaRPr lang="ko-KR" altLang="en-US"/>
          </a:p>
        </p:txBody>
      </p:sp>
      <p:sp>
        <p:nvSpPr>
          <p:cNvPr id="5" name="바닥글 개체 틀 4"/>
          <p:cNvSpPr>
            <a:spLocks noGrp="1"/>
          </p:cNvSpPr>
          <p:nvPr>
            <p:ph type="ftr" sz="quarter" idx="11"/>
          </p:nvPr>
        </p:nvSpPr>
        <p:spPr/>
        <p:txBody>
          <a:bodyPr/>
          <a:lstStyle/>
          <a:p>
            <a:r>
              <a:rPr lang="en-US" altLang="ko-KR" smtClean="0"/>
              <a:t>The first INU-ENU Joint Form</a:t>
            </a:r>
            <a:endParaRPr lang="ko-KR" altLang="en-US"/>
          </a:p>
        </p:txBody>
      </p:sp>
      <p:sp>
        <p:nvSpPr>
          <p:cNvPr id="6" name="슬라이드 번호 개체 틀 5"/>
          <p:cNvSpPr>
            <a:spLocks noGrp="1"/>
          </p:cNvSpPr>
          <p:nvPr>
            <p:ph type="sldNum" sz="quarter" idx="12"/>
          </p:nvPr>
        </p:nvSpPr>
        <p:spPr/>
        <p:txBody>
          <a:bodyPr/>
          <a:lstStyle/>
          <a:p>
            <a:fld id="{DB7ACE32-D4B4-4D4F-B23E-5FC2C10CC26B}" type="slidenum">
              <a:rPr lang="ko-KR" altLang="en-US" smtClean="0"/>
              <a:t>‹#›</a:t>
            </a:fld>
            <a:endParaRPr lang="ko-KR" altLang="en-US"/>
          </a:p>
        </p:txBody>
      </p:sp>
    </p:spTree>
    <p:extLst>
      <p:ext uri="{BB962C8B-B14F-4D97-AF65-F5344CB8AC3E}">
        <p14:creationId xmlns:p14="http://schemas.microsoft.com/office/powerpoint/2010/main" val="23115039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838200" y="1825625"/>
            <a:ext cx="5181600" cy="435133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6172200" y="1825625"/>
            <a:ext cx="5181600" cy="435133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08C1219D-3617-4608-891C-5DA455C4F4D1}" type="datetime1">
              <a:rPr lang="ko-KR" altLang="en-US" smtClean="0"/>
              <a:t>2019-02-22</a:t>
            </a:fld>
            <a:endParaRPr lang="ko-KR" altLang="en-US"/>
          </a:p>
        </p:txBody>
      </p:sp>
      <p:sp>
        <p:nvSpPr>
          <p:cNvPr id="6" name="바닥글 개체 틀 5"/>
          <p:cNvSpPr>
            <a:spLocks noGrp="1"/>
          </p:cNvSpPr>
          <p:nvPr>
            <p:ph type="ftr" sz="quarter" idx="11"/>
          </p:nvPr>
        </p:nvSpPr>
        <p:spPr/>
        <p:txBody>
          <a:bodyPr/>
          <a:lstStyle/>
          <a:p>
            <a:r>
              <a:rPr lang="en-US" altLang="ko-KR" smtClean="0"/>
              <a:t>The first INU-ENU Joint Form</a:t>
            </a:r>
            <a:endParaRPr lang="ko-KR" altLang="en-US"/>
          </a:p>
        </p:txBody>
      </p:sp>
      <p:sp>
        <p:nvSpPr>
          <p:cNvPr id="7" name="슬라이드 번호 개체 틀 6"/>
          <p:cNvSpPr>
            <a:spLocks noGrp="1"/>
          </p:cNvSpPr>
          <p:nvPr>
            <p:ph type="sldNum" sz="quarter" idx="12"/>
          </p:nvPr>
        </p:nvSpPr>
        <p:spPr/>
        <p:txBody>
          <a:bodyPr/>
          <a:lstStyle/>
          <a:p>
            <a:fld id="{DB7ACE32-D4B4-4D4F-B23E-5FC2C10CC26B}" type="slidenum">
              <a:rPr lang="ko-KR" altLang="en-US" smtClean="0"/>
              <a:t>‹#›</a:t>
            </a:fld>
            <a:endParaRPr lang="ko-KR" altLang="en-US"/>
          </a:p>
        </p:txBody>
      </p:sp>
    </p:spTree>
    <p:extLst>
      <p:ext uri="{BB962C8B-B14F-4D97-AF65-F5344CB8AC3E}">
        <p14:creationId xmlns:p14="http://schemas.microsoft.com/office/powerpoint/2010/main" val="155981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839788" y="2505075"/>
            <a:ext cx="5157787" cy="368458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F3B1EDDB-1C06-45CE-8EF0-D2E94A3F4FE3}" type="datetime1">
              <a:rPr lang="ko-KR" altLang="en-US" smtClean="0"/>
              <a:t>2019-02-22</a:t>
            </a:fld>
            <a:endParaRPr lang="ko-KR" altLang="en-US"/>
          </a:p>
        </p:txBody>
      </p:sp>
      <p:sp>
        <p:nvSpPr>
          <p:cNvPr id="8" name="바닥글 개체 틀 7"/>
          <p:cNvSpPr>
            <a:spLocks noGrp="1"/>
          </p:cNvSpPr>
          <p:nvPr>
            <p:ph type="ftr" sz="quarter" idx="11"/>
          </p:nvPr>
        </p:nvSpPr>
        <p:spPr/>
        <p:txBody>
          <a:bodyPr/>
          <a:lstStyle/>
          <a:p>
            <a:r>
              <a:rPr lang="en-US" altLang="ko-KR" smtClean="0"/>
              <a:t>The first INU-ENU Joint Form</a:t>
            </a:r>
            <a:endParaRPr lang="ko-KR" altLang="en-US"/>
          </a:p>
        </p:txBody>
      </p:sp>
      <p:sp>
        <p:nvSpPr>
          <p:cNvPr id="9" name="슬라이드 번호 개체 틀 8"/>
          <p:cNvSpPr>
            <a:spLocks noGrp="1"/>
          </p:cNvSpPr>
          <p:nvPr>
            <p:ph type="sldNum" sz="quarter" idx="12"/>
          </p:nvPr>
        </p:nvSpPr>
        <p:spPr/>
        <p:txBody>
          <a:bodyPr/>
          <a:lstStyle/>
          <a:p>
            <a:fld id="{DB7ACE32-D4B4-4D4F-B23E-5FC2C10CC26B}" type="slidenum">
              <a:rPr lang="ko-KR" altLang="en-US" smtClean="0"/>
              <a:t>‹#›</a:t>
            </a:fld>
            <a:endParaRPr lang="ko-KR" altLang="en-US"/>
          </a:p>
        </p:txBody>
      </p:sp>
    </p:spTree>
    <p:extLst>
      <p:ext uri="{BB962C8B-B14F-4D97-AF65-F5344CB8AC3E}">
        <p14:creationId xmlns:p14="http://schemas.microsoft.com/office/powerpoint/2010/main" val="27547221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C038ED52-C025-4411-A764-32AD3585E184}" type="datetime1">
              <a:rPr lang="ko-KR" altLang="en-US" smtClean="0"/>
              <a:t>2019-02-22</a:t>
            </a:fld>
            <a:endParaRPr lang="ko-KR" altLang="en-US"/>
          </a:p>
        </p:txBody>
      </p:sp>
      <p:sp>
        <p:nvSpPr>
          <p:cNvPr id="4" name="바닥글 개체 틀 3"/>
          <p:cNvSpPr>
            <a:spLocks noGrp="1"/>
          </p:cNvSpPr>
          <p:nvPr>
            <p:ph type="ftr" sz="quarter" idx="11"/>
          </p:nvPr>
        </p:nvSpPr>
        <p:spPr/>
        <p:txBody>
          <a:bodyPr/>
          <a:lstStyle/>
          <a:p>
            <a:r>
              <a:rPr lang="en-US" altLang="ko-KR" smtClean="0"/>
              <a:t>The first INU-ENU Joint Form</a:t>
            </a:r>
            <a:endParaRPr lang="ko-KR" altLang="en-US"/>
          </a:p>
        </p:txBody>
      </p:sp>
      <p:sp>
        <p:nvSpPr>
          <p:cNvPr id="5" name="슬라이드 번호 개체 틀 4"/>
          <p:cNvSpPr>
            <a:spLocks noGrp="1"/>
          </p:cNvSpPr>
          <p:nvPr>
            <p:ph type="sldNum" sz="quarter" idx="12"/>
          </p:nvPr>
        </p:nvSpPr>
        <p:spPr/>
        <p:txBody>
          <a:bodyPr/>
          <a:lstStyle/>
          <a:p>
            <a:fld id="{DB7ACE32-D4B4-4D4F-B23E-5FC2C10CC26B}" type="slidenum">
              <a:rPr lang="ko-KR" altLang="en-US" smtClean="0"/>
              <a:t>‹#›</a:t>
            </a:fld>
            <a:endParaRPr lang="ko-KR" altLang="en-US"/>
          </a:p>
        </p:txBody>
      </p:sp>
    </p:spTree>
    <p:extLst>
      <p:ext uri="{BB962C8B-B14F-4D97-AF65-F5344CB8AC3E}">
        <p14:creationId xmlns:p14="http://schemas.microsoft.com/office/powerpoint/2010/main" val="21799168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A83561DF-191B-453C-8AA7-A8B00A997888}" type="datetime1">
              <a:rPr lang="ko-KR" altLang="en-US" smtClean="0"/>
              <a:t>2019-02-22</a:t>
            </a:fld>
            <a:endParaRPr lang="ko-KR" altLang="en-US"/>
          </a:p>
        </p:txBody>
      </p:sp>
      <p:sp>
        <p:nvSpPr>
          <p:cNvPr id="3" name="바닥글 개체 틀 2"/>
          <p:cNvSpPr>
            <a:spLocks noGrp="1"/>
          </p:cNvSpPr>
          <p:nvPr>
            <p:ph type="ftr" sz="quarter" idx="11"/>
          </p:nvPr>
        </p:nvSpPr>
        <p:spPr/>
        <p:txBody>
          <a:bodyPr/>
          <a:lstStyle/>
          <a:p>
            <a:r>
              <a:rPr lang="en-US" altLang="ko-KR" smtClean="0"/>
              <a:t>The first INU-ENU Joint Form</a:t>
            </a:r>
            <a:endParaRPr lang="ko-KR" altLang="en-US"/>
          </a:p>
        </p:txBody>
      </p:sp>
      <p:sp>
        <p:nvSpPr>
          <p:cNvPr id="4" name="슬라이드 번호 개체 틀 3"/>
          <p:cNvSpPr>
            <a:spLocks noGrp="1"/>
          </p:cNvSpPr>
          <p:nvPr>
            <p:ph type="sldNum" sz="quarter" idx="12"/>
          </p:nvPr>
        </p:nvSpPr>
        <p:spPr/>
        <p:txBody>
          <a:bodyPr/>
          <a:lstStyle/>
          <a:p>
            <a:fld id="{DB7ACE32-D4B4-4D4F-B23E-5FC2C10CC26B}" type="slidenum">
              <a:rPr lang="ko-KR" altLang="en-US" smtClean="0"/>
              <a:t>‹#›</a:t>
            </a:fld>
            <a:endParaRPr lang="ko-KR" altLang="en-US"/>
          </a:p>
        </p:txBody>
      </p:sp>
    </p:spTree>
    <p:extLst>
      <p:ext uri="{BB962C8B-B14F-4D97-AF65-F5344CB8AC3E}">
        <p14:creationId xmlns:p14="http://schemas.microsoft.com/office/powerpoint/2010/main" val="10132160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0DCFDD42-E6BA-4ECF-A375-0E49D4E7B629}" type="datetime1">
              <a:rPr lang="ko-KR" altLang="en-US" smtClean="0"/>
              <a:t>2019-02-22</a:t>
            </a:fld>
            <a:endParaRPr lang="ko-KR" altLang="en-US"/>
          </a:p>
        </p:txBody>
      </p:sp>
      <p:sp>
        <p:nvSpPr>
          <p:cNvPr id="6" name="바닥글 개체 틀 5"/>
          <p:cNvSpPr>
            <a:spLocks noGrp="1"/>
          </p:cNvSpPr>
          <p:nvPr>
            <p:ph type="ftr" sz="quarter" idx="11"/>
          </p:nvPr>
        </p:nvSpPr>
        <p:spPr/>
        <p:txBody>
          <a:bodyPr/>
          <a:lstStyle/>
          <a:p>
            <a:r>
              <a:rPr lang="en-US" altLang="ko-KR" smtClean="0"/>
              <a:t>The first INU-ENU Joint Form</a:t>
            </a:r>
            <a:endParaRPr lang="ko-KR" altLang="en-US"/>
          </a:p>
        </p:txBody>
      </p:sp>
      <p:sp>
        <p:nvSpPr>
          <p:cNvPr id="7" name="슬라이드 번호 개체 틀 6"/>
          <p:cNvSpPr>
            <a:spLocks noGrp="1"/>
          </p:cNvSpPr>
          <p:nvPr>
            <p:ph type="sldNum" sz="quarter" idx="12"/>
          </p:nvPr>
        </p:nvSpPr>
        <p:spPr/>
        <p:txBody>
          <a:bodyPr/>
          <a:lstStyle/>
          <a:p>
            <a:fld id="{DB7ACE32-D4B4-4D4F-B23E-5FC2C10CC26B}" type="slidenum">
              <a:rPr lang="ko-KR" altLang="en-US" smtClean="0"/>
              <a:t>‹#›</a:t>
            </a:fld>
            <a:endParaRPr lang="ko-KR" altLang="en-US"/>
          </a:p>
        </p:txBody>
      </p:sp>
    </p:spTree>
    <p:extLst>
      <p:ext uri="{BB962C8B-B14F-4D97-AF65-F5344CB8AC3E}">
        <p14:creationId xmlns:p14="http://schemas.microsoft.com/office/powerpoint/2010/main" val="796527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E71F745F-A3ED-4922-B799-ED4E0B0B0EB2}" type="datetime1">
              <a:rPr lang="ko-KR" altLang="en-US" smtClean="0"/>
              <a:t>2019-02-22</a:t>
            </a:fld>
            <a:endParaRPr lang="ko-KR" altLang="en-US"/>
          </a:p>
        </p:txBody>
      </p:sp>
      <p:sp>
        <p:nvSpPr>
          <p:cNvPr id="5" name="바닥글 개체 틀 4"/>
          <p:cNvSpPr>
            <a:spLocks noGrp="1"/>
          </p:cNvSpPr>
          <p:nvPr>
            <p:ph type="ftr" sz="quarter" idx="11"/>
          </p:nvPr>
        </p:nvSpPr>
        <p:spPr/>
        <p:txBody>
          <a:bodyPr/>
          <a:lstStyle/>
          <a:p>
            <a:r>
              <a:rPr lang="en-US" altLang="ko-KR" smtClean="0"/>
              <a:t>The first INU-ENU Joint Form</a:t>
            </a:r>
            <a:endParaRPr lang="ko-KR" altLang="en-US"/>
          </a:p>
        </p:txBody>
      </p:sp>
      <p:sp>
        <p:nvSpPr>
          <p:cNvPr id="6" name="슬라이드 번호 개체 틀 5"/>
          <p:cNvSpPr>
            <a:spLocks noGrp="1"/>
          </p:cNvSpPr>
          <p:nvPr>
            <p:ph type="sldNum" sz="quarter" idx="12"/>
          </p:nvPr>
        </p:nvSpPr>
        <p:spPr/>
        <p:txBody>
          <a:bodyPr/>
          <a:lstStyle/>
          <a:p>
            <a:fld id="{8DA2FE6B-89CA-463A-85AC-E28B6299D359}" type="slidenum">
              <a:rPr lang="ko-KR" altLang="en-US" smtClean="0"/>
              <a:t>‹#›</a:t>
            </a:fld>
            <a:endParaRPr lang="ko-KR" altLang="en-US"/>
          </a:p>
        </p:txBody>
      </p:sp>
    </p:spTree>
    <p:extLst>
      <p:ext uri="{BB962C8B-B14F-4D97-AF65-F5344CB8AC3E}">
        <p14:creationId xmlns:p14="http://schemas.microsoft.com/office/powerpoint/2010/main" val="8092894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5D102A12-80EB-41A9-AA45-BA9B997AB8FE}" type="datetime1">
              <a:rPr lang="ko-KR" altLang="en-US" smtClean="0"/>
              <a:t>2019-02-22</a:t>
            </a:fld>
            <a:endParaRPr lang="ko-KR" altLang="en-US"/>
          </a:p>
        </p:txBody>
      </p:sp>
      <p:sp>
        <p:nvSpPr>
          <p:cNvPr id="6" name="바닥글 개체 틀 5"/>
          <p:cNvSpPr>
            <a:spLocks noGrp="1"/>
          </p:cNvSpPr>
          <p:nvPr>
            <p:ph type="ftr" sz="quarter" idx="11"/>
          </p:nvPr>
        </p:nvSpPr>
        <p:spPr/>
        <p:txBody>
          <a:bodyPr/>
          <a:lstStyle/>
          <a:p>
            <a:r>
              <a:rPr lang="en-US" altLang="ko-KR" smtClean="0"/>
              <a:t>The first INU-ENU Joint Form</a:t>
            </a:r>
            <a:endParaRPr lang="ko-KR" altLang="en-US"/>
          </a:p>
        </p:txBody>
      </p:sp>
      <p:sp>
        <p:nvSpPr>
          <p:cNvPr id="7" name="슬라이드 번호 개체 틀 6"/>
          <p:cNvSpPr>
            <a:spLocks noGrp="1"/>
          </p:cNvSpPr>
          <p:nvPr>
            <p:ph type="sldNum" sz="quarter" idx="12"/>
          </p:nvPr>
        </p:nvSpPr>
        <p:spPr/>
        <p:txBody>
          <a:bodyPr/>
          <a:lstStyle/>
          <a:p>
            <a:fld id="{DB7ACE32-D4B4-4D4F-B23E-5FC2C10CC26B}" type="slidenum">
              <a:rPr lang="ko-KR" altLang="en-US" smtClean="0"/>
              <a:t>‹#›</a:t>
            </a:fld>
            <a:endParaRPr lang="ko-KR" altLang="en-US"/>
          </a:p>
        </p:txBody>
      </p:sp>
    </p:spTree>
    <p:extLst>
      <p:ext uri="{BB962C8B-B14F-4D97-AF65-F5344CB8AC3E}">
        <p14:creationId xmlns:p14="http://schemas.microsoft.com/office/powerpoint/2010/main" val="21897167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11F74745-E081-4C90-A14C-34FE21E1A8B5}" type="datetime1">
              <a:rPr lang="ko-KR" altLang="en-US" smtClean="0"/>
              <a:t>2019-02-22</a:t>
            </a:fld>
            <a:endParaRPr lang="ko-KR" altLang="en-US"/>
          </a:p>
        </p:txBody>
      </p:sp>
      <p:sp>
        <p:nvSpPr>
          <p:cNvPr id="5" name="바닥글 개체 틀 4"/>
          <p:cNvSpPr>
            <a:spLocks noGrp="1"/>
          </p:cNvSpPr>
          <p:nvPr>
            <p:ph type="ftr" sz="quarter" idx="11"/>
          </p:nvPr>
        </p:nvSpPr>
        <p:spPr/>
        <p:txBody>
          <a:bodyPr/>
          <a:lstStyle/>
          <a:p>
            <a:r>
              <a:rPr lang="en-US" altLang="ko-KR" smtClean="0"/>
              <a:t>The first INU-ENU Joint Form</a:t>
            </a:r>
            <a:endParaRPr lang="ko-KR" altLang="en-US"/>
          </a:p>
        </p:txBody>
      </p:sp>
      <p:sp>
        <p:nvSpPr>
          <p:cNvPr id="6" name="슬라이드 번호 개체 틀 5"/>
          <p:cNvSpPr>
            <a:spLocks noGrp="1"/>
          </p:cNvSpPr>
          <p:nvPr>
            <p:ph type="sldNum" sz="quarter" idx="12"/>
          </p:nvPr>
        </p:nvSpPr>
        <p:spPr/>
        <p:txBody>
          <a:bodyPr/>
          <a:lstStyle/>
          <a:p>
            <a:fld id="{DB7ACE32-D4B4-4D4F-B23E-5FC2C10CC26B}" type="slidenum">
              <a:rPr lang="ko-KR" altLang="en-US" smtClean="0"/>
              <a:t>‹#›</a:t>
            </a:fld>
            <a:endParaRPr lang="ko-KR" altLang="en-US"/>
          </a:p>
        </p:txBody>
      </p:sp>
    </p:spTree>
    <p:extLst>
      <p:ext uri="{BB962C8B-B14F-4D97-AF65-F5344CB8AC3E}">
        <p14:creationId xmlns:p14="http://schemas.microsoft.com/office/powerpoint/2010/main" val="37429124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68A42E88-66CD-4DD4-9996-F74C063DA84B}" type="datetime1">
              <a:rPr lang="ko-KR" altLang="en-US" smtClean="0"/>
              <a:t>2019-02-22</a:t>
            </a:fld>
            <a:endParaRPr lang="ko-KR" altLang="en-US"/>
          </a:p>
        </p:txBody>
      </p:sp>
      <p:sp>
        <p:nvSpPr>
          <p:cNvPr id="5" name="바닥글 개체 틀 4"/>
          <p:cNvSpPr>
            <a:spLocks noGrp="1"/>
          </p:cNvSpPr>
          <p:nvPr>
            <p:ph type="ftr" sz="quarter" idx="11"/>
          </p:nvPr>
        </p:nvSpPr>
        <p:spPr/>
        <p:txBody>
          <a:bodyPr/>
          <a:lstStyle/>
          <a:p>
            <a:r>
              <a:rPr lang="en-US" altLang="ko-KR" smtClean="0"/>
              <a:t>The first INU-ENU Joint Form</a:t>
            </a:r>
            <a:endParaRPr lang="ko-KR" altLang="en-US"/>
          </a:p>
        </p:txBody>
      </p:sp>
      <p:sp>
        <p:nvSpPr>
          <p:cNvPr id="6" name="슬라이드 번호 개체 틀 5"/>
          <p:cNvSpPr>
            <a:spLocks noGrp="1"/>
          </p:cNvSpPr>
          <p:nvPr>
            <p:ph type="sldNum" sz="quarter" idx="12"/>
          </p:nvPr>
        </p:nvSpPr>
        <p:spPr/>
        <p:txBody>
          <a:bodyPr/>
          <a:lstStyle/>
          <a:p>
            <a:fld id="{DB7ACE32-D4B4-4D4F-B23E-5FC2C10CC26B}" type="slidenum">
              <a:rPr lang="ko-KR" altLang="en-US" smtClean="0"/>
              <a:t>‹#›</a:t>
            </a:fld>
            <a:endParaRPr lang="ko-KR" altLang="en-US"/>
          </a:p>
        </p:txBody>
      </p:sp>
    </p:spTree>
    <p:extLst>
      <p:ext uri="{BB962C8B-B14F-4D97-AF65-F5344CB8AC3E}">
        <p14:creationId xmlns:p14="http://schemas.microsoft.com/office/powerpoint/2010/main" val="832803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p>
            <a:fld id="{055E2B11-6AC7-46DC-BE88-420FCA7274F5}" type="datetime1">
              <a:rPr lang="ko-KR" altLang="en-US" smtClean="0"/>
              <a:t>2019-02-22</a:t>
            </a:fld>
            <a:endParaRPr lang="ko-KR" altLang="en-US"/>
          </a:p>
        </p:txBody>
      </p:sp>
      <p:sp>
        <p:nvSpPr>
          <p:cNvPr id="5" name="바닥글 개체 틀 4"/>
          <p:cNvSpPr>
            <a:spLocks noGrp="1"/>
          </p:cNvSpPr>
          <p:nvPr>
            <p:ph type="ftr" sz="quarter" idx="11"/>
          </p:nvPr>
        </p:nvSpPr>
        <p:spPr/>
        <p:txBody>
          <a:bodyPr/>
          <a:lstStyle/>
          <a:p>
            <a:r>
              <a:rPr lang="en-US" altLang="ko-KR" smtClean="0"/>
              <a:t>The first INU-ENU Joint Form</a:t>
            </a:r>
            <a:endParaRPr lang="ko-KR" altLang="en-US"/>
          </a:p>
        </p:txBody>
      </p:sp>
      <p:sp>
        <p:nvSpPr>
          <p:cNvPr id="6" name="슬라이드 번호 개체 틀 5"/>
          <p:cNvSpPr>
            <a:spLocks noGrp="1"/>
          </p:cNvSpPr>
          <p:nvPr>
            <p:ph type="sldNum" sz="quarter" idx="12"/>
          </p:nvPr>
        </p:nvSpPr>
        <p:spPr/>
        <p:txBody>
          <a:bodyPr/>
          <a:lstStyle/>
          <a:p>
            <a:fld id="{8DA2FE6B-89CA-463A-85AC-E28B6299D359}" type="slidenum">
              <a:rPr lang="ko-KR" altLang="en-US" smtClean="0"/>
              <a:t>‹#›</a:t>
            </a:fld>
            <a:endParaRPr lang="ko-KR" altLang="en-US"/>
          </a:p>
        </p:txBody>
      </p:sp>
    </p:spTree>
    <p:extLst>
      <p:ext uri="{BB962C8B-B14F-4D97-AF65-F5344CB8AC3E}">
        <p14:creationId xmlns:p14="http://schemas.microsoft.com/office/powerpoint/2010/main" val="1598454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838200" y="1825625"/>
            <a:ext cx="5181600" cy="435133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6172200" y="1825625"/>
            <a:ext cx="5181600" cy="435133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DCFB44ED-1BBE-49B1-AFA3-CB09FB6AC888}" type="datetime1">
              <a:rPr lang="ko-KR" altLang="en-US" smtClean="0"/>
              <a:t>2019-02-22</a:t>
            </a:fld>
            <a:endParaRPr lang="ko-KR" altLang="en-US"/>
          </a:p>
        </p:txBody>
      </p:sp>
      <p:sp>
        <p:nvSpPr>
          <p:cNvPr id="6" name="바닥글 개체 틀 5"/>
          <p:cNvSpPr>
            <a:spLocks noGrp="1"/>
          </p:cNvSpPr>
          <p:nvPr>
            <p:ph type="ftr" sz="quarter" idx="11"/>
          </p:nvPr>
        </p:nvSpPr>
        <p:spPr/>
        <p:txBody>
          <a:bodyPr/>
          <a:lstStyle/>
          <a:p>
            <a:r>
              <a:rPr lang="en-US" altLang="ko-KR" smtClean="0"/>
              <a:t>The first INU-ENU Joint Form</a:t>
            </a:r>
            <a:endParaRPr lang="ko-KR" altLang="en-US"/>
          </a:p>
        </p:txBody>
      </p:sp>
      <p:sp>
        <p:nvSpPr>
          <p:cNvPr id="7" name="슬라이드 번호 개체 틀 6"/>
          <p:cNvSpPr>
            <a:spLocks noGrp="1"/>
          </p:cNvSpPr>
          <p:nvPr>
            <p:ph type="sldNum" sz="quarter" idx="12"/>
          </p:nvPr>
        </p:nvSpPr>
        <p:spPr/>
        <p:txBody>
          <a:bodyPr/>
          <a:lstStyle/>
          <a:p>
            <a:fld id="{8DA2FE6B-89CA-463A-85AC-E28B6299D359}" type="slidenum">
              <a:rPr lang="ko-KR" altLang="en-US" smtClean="0"/>
              <a:t>‹#›</a:t>
            </a:fld>
            <a:endParaRPr lang="ko-KR" altLang="en-US"/>
          </a:p>
        </p:txBody>
      </p:sp>
    </p:spTree>
    <p:extLst>
      <p:ext uri="{BB962C8B-B14F-4D97-AF65-F5344CB8AC3E}">
        <p14:creationId xmlns:p14="http://schemas.microsoft.com/office/powerpoint/2010/main" val="33937093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839788" y="2505075"/>
            <a:ext cx="5157787" cy="368458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FA25DC87-9035-417B-BDCB-1E2219A4DF5A}" type="datetime1">
              <a:rPr lang="ko-KR" altLang="en-US" smtClean="0"/>
              <a:t>2019-02-22</a:t>
            </a:fld>
            <a:endParaRPr lang="ko-KR" altLang="en-US"/>
          </a:p>
        </p:txBody>
      </p:sp>
      <p:sp>
        <p:nvSpPr>
          <p:cNvPr id="8" name="바닥글 개체 틀 7"/>
          <p:cNvSpPr>
            <a:spLocks noGrp="1"/>
          </p:cNvSpPr>
          <p:nvPr>
            <p:ph type="ftr" sz="quarter" idx="11"/>
          </p:nvPr>
        </p:nvSpPr>
        <p:spPr/>
        <p:txBody>
          <a:bodyPr/>
          <a:lstStyle/>
          <a:p>
            <a:r>
              <a:rPr lang="en-US" altLang="ko-KR" smtClean="0"/>
              <a:t>The first INU-ENU Joint Form</a:t>
            </a:r>
            <a:endParaRPr lang="ko-KR" altLang="en-US"/>
          </a:p>
        </p:txBody>
      </p:sp>
      <p:sp>
        <p:nvSpPr>
          <p:cNvPr id="9" name="슬라이드 번호 개체 틀 8"/>
          <p:cNvSpPr>
            <a:spLocks noGrp="1"/>
          </p:cNvSpPr>
          <p:nvPr>
            <p:ph type="sldNum" sz="quarter" idx="12"/>
          </p:nvPr>
        </p:nvSpPr>
        <p:spPr/>
        <p:txBody>
          <a:bodyPr/>
          <a:lstStyle/>
          <a:p>
            <a:fld id="{8DA2FE6B-89CA-463A-85AC-E28B6299D359}" type="slidenum">
              <a:rPr lang="ko-KR" altLang="en-US" smtClean="0"/>
              <a:t>‹#›</a:t>
            </a:fld>
            <a:endParaRPr lang="ko-KR" altLang="en-US"/>
          </a:p>
        </p:txBody>
      </p:sp>
    </p:spTree>
    <p:extLst>
      <p:ext uri="{BB962C8B-B14F-4D97-AF65-F5344CB8AC3E}">
        <p14:creationId xmlns:p14="http://schemas.microsoft.com/office/powerpoint/2010/main" val="10129976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7D28BBCD-193B-427C-BE23-ACA9A347D756}" type="datetime1">
              <a:rPr lang="ko-KR" altLang="en-US" smtClean="0"/>
              <a:t>2019-02-22</a:t>
            </a:fld>
            <a:endParaRPr lang="ko-KR" altLang="en-US"/>
          </a:p>
        </p:txBody>
      </p:sp>
      <p:sp>
        <p:nvSpPr>
          <p:cNvPr id="4" name="바닥글 개체 틀 3"/>
          <p:cNvSpPr>
            <a:spLocks noGrp="1"/>
          </p:cNvSpPr>
          <p:nvPr>
            <p:ph type="ftr" sz="quarter" idx="11"/>
          </p:nvPr>
        </p:nvSpPr>
        <p:spPr/>
        <p:txBody>
          <a:bodyPr/>
          <a:lstStyle/>
          <a:p>
            <a:r>
              <a:rPr lang="en-US" altLang="ko-KR" smtClean="0"/>
              <a:t>The first INU-ENU Joint Form</a:t>
            </a:r>
            <a:endParaRPr lang="ko-KR" altLang="en-US"/>
          </a:p>
        </p:txBody>
      </p:sp>
      <p:sp>
        <p:nvSpPr>
          <p:cNvPr id="5" name="슬라이드 번호 개체 틀 4"/>
          <p:cNvSpPr>
            <a:spLocks noGrp="1"/>
          </p:cNvSpPr>
          <p:nvPr>
            <p:ph type="sldNum" sz="quarter" idx="12"/>
          </p:nvPr>
        </p:nvSpPr>
        <p:spPr/>
        <p:txBody>
          <a:bodyPr/>
          <a:lstStyle/>
          <a:p>
            <a:fld id="{8DA2FE6B-89CA-463A-85AC-E28B6299D359}" type="slidenum">
              <a:rPr lang="ko-KR" altLang="en-US" smtClean="0"/>
              <a:t>‹#›</a:t>
            </a:fld>
            <a:endParaRPr lang="ko-KR" altLang="en-US"/>
          </a:p>
        </p:txBody>
      </p:sp>
    </p:spTree>
    <p:extLst>
      <p:ext uri="{BB962C8B-B14F-4D97-AF65-F5344CB8AC3E}">
        <p14:creationId xmlns:p14="http://schemas.microsoft.com/office/powerpoint/2010/main" val="4147510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a:xfrm>
            <a:off x="1425735" y="6356350"/>
            <a:ext cx="1143845" cy="365125"/>
          </a:xfrm>
        </p:spPr>
        <p:txBody>
          <a:bodyPr/>
          <a:lstStyle/>
          <a:p>
            <a:fld id="{186A3A4A-65BE-44DC-B566-6C18BB471D0B}" type="datetime1">
              <a:rPr lang="ko-KR" altLang="en-US" smtClean="0"/>
              <a:t>2019-02-22</a:t>
            </a:fld>
            <a:endParaRPr lang="ko-KR" altLang="en-US"/>
          </a:p>
        </p:txBody>
      </p:sp>
      <p:sp>
        <p:nvSpPr>
          <p:cNvPr id="3" name="바닥글 개체 틀 2"/>
          <p:cNvSpPr>
            <a:spLocks noGrp="1"/>
          </p:cNvSpPr>
          <p:nvPr>
            <p:ph type="ftr" sz="quarter" idx="11"/>
          </p:nvPr>
        </p:nvSpPr>
        <p:spPr/>
        <p:txBody>
          <a:bodyPr/>
          <a:lstStyle>
            <a:lvl1pPr>
              <a:defRPr sz="1600" b="1"/>
            </a:lvl1pPr>
          </a:lstStyle>
          <a:p>
            <a:r>
              <a:rPr lang="en-US" altLang="ko-KR" i="1" smtClean="0"/>
              <a:t>The first INU-ENU Joint Form</a:t>
            </a:r>
            <a:endParaRPr lang="ko-KR" altLang="en-US" dirty="0"/>
          </a:p>
        </p:txBody>
      </p:sp>
      <p:sp>
        <p:nvSpPr>
          <p:cNvPr id="4" name="슬라이드 번호 개체 틀 3"/>
          <p:cNvSpPr>
            <a:spLocks noGrp="1"/>
          </p:cNvSpPr>
          <p:nvPr>
            <p:ph type="sldNum" sz="quarter" idx="12"/>
          </p:nvPr>
        </p:nvSpPr>
        <p:spPr>
          <a:xfrm>
            <a:off x="11516800" y="6356350"/>
            <a:ext cx="496747" cy="365125"/>
          </a:xfrm>
        </p:spPr>
        <p:txBody>
          <a:bodyPr/>
          <a:lstStyle/>
          <a:p>
            <a:fld id="{8DA2FE6B-89CA-463A-85AC-E28B6299D359}" type="slidenum">
              <a:rPr lang="ko-KR" altLang="en-US" smtClean="0"/>
              <a:t>‹#›</a:t>
            </a:fld>
            <a:endParaRPr lang="ko-KR" altLang="en-US"/>
          </a:p>
        </p:txBody>
      </p:sp>
      <p:pic>
        <p:nvPicPr>
          <p:cNvPr id="5" name="그림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1907" y="5730327"/>
            <a:ext cx="926322" cy="926322"/>
          </a:xfrm>
          <a:prstGeom prst="rect">
            <a:avLst/>
          </a:prstGeom>
        </p:spPr>
      </p:pic>
      <p:pic>
        <p:nvPicPr>
          <p:cNvPr id="6" name="Picture 4" descr="Sentinel-2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873211" y="5890204"/>
            <a:ext cx="766445" cy="766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123963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1855FFA3-8215-496A-841E-492FD41BFEBE}" type="datetime1">
              <a:rPr lang="ko-KR" altLang="en-US" smtClean="0"/>
              <a:t>2019-02-22</a:t>
            </a:fld>
            <a:endParaRPr lang="ko-KR" altLang="en-US"/>
          </a:p>
        </p:txBody>
      </p:sp>
      <p:sp>
        <p:nvSpPr>
          <p:cNvPr id="6" name="바닥글 개체 틀 5"/>
          <p:cNvSpPr>
            <a:spLocks noGrp="1"/>
          </p:cNvSpPr>
          <p:nvPr>
            <p:ph type="ftr" sz="quarter" idx="11"/>
          </p:nvPr>
        </p:nvSpPr>
        <p:spPr/>
        <p:txBody>
          <a:bodyPr/>
          <a:lstStyle/>
          <a:p>
            <a:r>
              <a:rPr lang="en-US" altLang="ko-KR" smtClean="0"/>
              <a:t>The first INU-ENU Joint Form</a:t>
            </a:r>
            <a:endParaRPr lang="ko-KR" altLang="en-US"/>
          </a:p>
        </p:txBody>
      </p:sp>
      <p:sp>
        <p:nvSpPr>
          <p:cNvPr id="7" name="슬라이드 번호 개체 틀 6"/>
          <p:cNvSpPr>
            <a:spLocks noGrp="1"/>
          </p:cNvSpPr>
          <p:nvPr>
            <p:ph type="sldNum" sz="quarter" idx="12"/>
          </p:nvPr>
        </p:nvSpPr>
        <p:spPr/>
        <p:txBody>
          <a:bodyPr/>
          <a:lstStyle/>
          <a:p>
            <a:fld id="{8DA2FE6B-89CA-463A-85AC-E28B6299D359}" type="slidenum">
              <a:rPr lang="ko-KR" altLang="en-US" smtClean="0"/>
              <a:t>‹#›</a:t>
            </a:fld>
            <a:endParaRPr lang="ko-KR" altLang="en-US"/>
          </a:p>
        </p:txBody>
      </p:sp>
    </p:spTree>
    <p:extLst>
      <p:ext uri="{BB962C8B-B14F-4D97-AF65-F5344CB8AC3E}">
        <p14:creationId xmlns:p14="http://schemas.microsoft.com/office/powerpoint/2010/main" val="22138853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9C7209AE-384D-4902-AA87-89B8E88C0175}" type="datetime1">
              <a:rPr lang="ko-KR" altLang="en-US" smtClean="0"/>
              <a:t>2019-02-22</a:t>
            </a:fld>
            <a:endParaRPr lang="ko-KR" altLang="en-US"/>
          </a:p>
        </p:txBody>
      </p:sp>
      <p:sp>
        <p:nvSpPr>
          <p:cNvPr id="6" name="바닥글 개체 틀 5"/>
          <p:cNvSpPr>
            <a:spLocks noGrp="1"/>
          </p:cNvSpPr>
          <p:nvPr>
            <p:ph type="ftr" sz="quarter" idx="11"/>
          </p:nvPr>
        </p:nvSpPr>
        <p:spPr/>
        <p:txBody>
          <a:bodyPr/>
          <a:lstStyle/>
          <a:p>
            <a:r>
              <a:rPr lang="en-US" altLang="ko-KR" smtClean="0"/>
              <a:t>The first INU-ENU Joint Form</a:t>
            </a:r>
            <a:endParaRPr lang="ko-KR" altLang="en-US"/>
          </a:p>
        </p:txBody>
      </p:sp>
      <p:sp>
        <p:nvSpPr>
          <p:cNvPr id="7" name="슬라이드 번호 개체 틀 6"/>
          <p:cNvSpPr>
            <a:spLocks noGrp="1"/>
          </p:cNvSpPr>
          <p:nvPr>
            <p:ph type="sldNum" sz="quarter" idx="12"/>
          </p:nvPr>
        </p:nvSpPr>
        <p:spPr/>
        <p:txBody>
          <a:bodyPr/>
          <a:lstStyle/>
          <a:p>
            <a:fld id="{8DA2FE6B-89CA-463A-85AC-E28B6299D359}" type="slidenum">
              <a:rPr lang="ko-KR" altLang="en-US" smtClean="0"/>
              <a:t>‹#›</a:t>
            </a:fld>
            <a:endParaRPr lang="ko-KR" altLang="en-US"/>
          </a:p>
        </p:txBody>
      </p:sp>
    </p:spTree>
    <p:extLst>
      <p:ext uri="{BB962C8B-B14F-4D97-AF65-F5344CB8AC3E}">
        <p14:creationId xmlns:p14="http://schemas.microsoft.com/office/powerpoint/2010/main" val="679298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2F92F6-C21E-4310-94AF-4772D049A80D}" type="datetime1">
              <a:rPr lang="ko-KR" altLang="en-US" smtClean="0"/>
              <a:t>2019-02-22</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ko-KR" smtClean="0"/>
              <a:t>The first INU-ENU Joint Form</a:t>
            </a:r>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A2FE6B-89CA-463A-85AC-E28B6299D359}" type="slidenum">
              <a:rPr lang="ko-KR" altLang="en-US" smtClean="0"/>
              <a:t>‹#›</a:t>
            </a:fld>
            <a:endParaRPr lang="ko-KR" altLang="en-US"/>
          </a:p>
        </p:txBody>
      </p:sp>
    </p:spTree>
    <p:extLst>
      <p:ext uri="{BB962C8B-B14F-4D97-AF65-F5344CB8AC3E}">
        <p14:creationId xmlns:p14="http://schemas.microsoft.com/office/powerpoint/2010/main" val="15945020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A8CE65-49CA-46CD-93C0-B5CC71050DF6}" type="datetime1">
              <a:rPr lang="ko-KR" altLang="en-US" smtClean="0"/>
              <a:t>2019-02-22</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ko-KR" smtClean="0"/>
              <a:t>The first INU-ENU Joint Form</a:t>
            </a:r>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7ACE32-D4B4-4D4F-B23E-5FC2C10CC26B}" type="slidenum">
              <a:rPr lang="ko-KR" altLang="en-US" smtClean="0"/>
              <a:t>‹#›</a:t>
            </a:fld>
            <a:endParaRPr lang="ko-KR" altLang="en-US"/>
          </a:p>
        </p:txBody>
      </p:sp>
    </p:spTree>
    <p:extLst>
      <p:ext uri="{BB962C8B-B14F-4D97-AF65-F5344CB8AC3E}">
        <p14:creationId xmlns:p14="http://schemas.microsoft.com/office/powerpoint/2010/main" val="22284881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fromgistors.blogspot.com/p/user-manual.html?spref=scp" TargetMode="External"/><Relationship Id="rId1" Type="http://schemas.openxmlformats.org/officeDocument/2006/relationships/slideLayout" Target="../slideLayouts/slideLayout7.xml"/><Relationship Id="rId5" Type="http://schemas.openxmlformats.org/officeDocument/2006/relationships/hyperlink" Target="https://www.osgeo.org/initiatives/foss4g/" TargetMode="Externa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Optical Remote Sensing"/>
          <p:cNvPicPr/>
          <p:nvPr/>
        </p:nvPicPr>
        <p:blipFill>
          <a:blip r:embed="rId3">
            <a:extLst>
              <a:ext uri="{28A0092B-C50C-407E-A947-70E740481C1C}">
                <a14:useLocalDpi xmlns:a14="http://schemas.microsoft.com/office/drawing/2010/main" val="0"/>
              </a:ext>
            </a:extLst>
          </a:blip>
          <a:srcRect/>
          <a:stretch>
            <a:fillRect/>
          </a:stretch>
        </p:blipFill>
        <p:spPr bwMode="auto">
          <a:xfrm>
            <a:off x="6040889" y="2592729"/>
            <a:ext cx="3623971" cy="2430684"/>
          </a:xfrm>
          <a:prstGeom prst="rect">
            <a:avLst/>
          </a:prstGeom>
          <a:noFill/>
          <a:ln>
            <a:noFill/>
          </a:ln>
        </p:spPr>
      </p:pic>
      <p:sp>
        <p:nvSpPr>
          <p:cNvPr id="2" name="직사각형 1"/>
          <p:cNvSpPr/>
          <p:nvPr/>
        </p:nvSpPr>
        <p:spPr>
          <a:xfrm>
            <a:off x="1459075" y="1180858"/>
            <a:ext cx="9516842" cy="923330"/>
          </a:xfrm>
          <a:prstGeom prst="rect">
            <a:avLst/>
          </a:prstGeom>
        </p:spPr>
        <p:txBody>
          <a:bodyPr wrap="square">
            <a:spAutoFit/>
          </a:bodyPr>
          <a:lstStyle/>
          <a:p>
            <a:pPr algn="ctr" latinLnBrk="0"/>
            <a:r>
              <a:rPr lang="en-US" altLang="ko-KR" sz="2700" b="1" dirty="0" smtClean="0"/>
              <a:t> VEGETATION </a:t>
            </a:r>
            <a:r>
              <a:rPr lang="en-US" altLang="ko-KR" sz="2700" b="1" dirty="0"/>
              <a:t>ANALYSIS IN THE WESTERN PART OF SOUTH KOREA </a:t>
            </a:r>
            <a:r>
              <a:rPr lang="en-US" altLang="ko-KR" sz="2700" b="1" dirty="0" smtClean="0"/>
              <a:t>USING </a:t>
            </a:r>
            <a:r>
              <a:rPr lang="en-US" altLang="ko-KR" sz="2700" b="1" dirty="0"/>
              <a:t>OPEN SOURCE QGIS </a:t>
            </a:r>
            <a:r>
              <a:rPr lang="en-US" altLang="ko-KR" sz="2700" b="1" dirty="0" smtClean="0"/>
              <a:t>TOOLKIT</a:t>
            </a:r>
            <a:endParaRPr lang="ko-KR" altLang="ko-KR" sz="2700" dirty="0"/>
          </a:p>
        </p:txBody>
      </p:sp>
      <p:sp>
        <p:nvSpPr>
          <p:cNvPr id="4" name="TextBox 3"/>
          <p:cNvSpPr txBox="1"/>
          <p:nvPr/>
        </p:nvSpPr>
        <p:spPr>
          <a:xfrm>
            <a:off x="2452060" y="4761427"/>
            <a:ext cx="6873095" cy="1292662"/>
          </a:xfrm>
          <a:prstGeom prst="rect">
            <a:avLst/>
          </a:prstGeom>
          <a:noFill/>
        </p:spPr>
        <p:txBody>
          <a:bodyPr wrap="square" rtlCol="0">
            <a:spAutoFit/>
          </a:bodyPr>
          <a:lstStyle/>
          <a:p>
            <a:r>
              <a:rPr lang="en-US" altLang="ko-KR" b="1" i="1" dirty="0" smtClean="0"/>
              <a:t>          Ph.D., Yong </a:t>
            </a:r>
            <a:r>
              <a:rPr lang="en-US" altLang="ko-KR" b="1" i="1" dirty="0"/>
              <a:t>Chang </a:t>
            </a:r>
            <a:r>
              <a:rPr lang="en-US" altLang="ko-KR" b="1" i="1" dirty="0" smtClean="0"/>
              <a:t>LEE</a:t>
            </a:r>
            <a:endParaRPr lang="ko-KR" altLang="ko-KR" dirty="0"/>
          </a:p>
          <a:p>
            <a:endParaRPr lang="en-US" altLang="ko-KR" sz="1200" dirty="0" smtClean="0"/>
          </a:p>
          <a:p>
            <a:r>
              <a:rPr lang="en-US" altLang="ko-KR" sz="1600" i="1" dirty="0" smtClean="0"/>
              <a:t>Professor</a:t>
            </a:r>
            <a:r>
              <a:rPr lang="en-US" altLang="ko-KR" sz="1600" i="1" dirty="0"/>
              <a:t>, Department Head of Urban </a:t>
            </a:r>
            <a:r>
              <a:rPr lang="en-US" altLang="ko-KR" sz="1600" i="1" dirty="0" smtClean="0"/>
              <a:t>Construction Engineering</a:t>
            </a:r>
            <a:r>
              <a:rPr lang="en-US" altLang="ko-KR" sz="1600" i="1" dirty="0"/>
              <a:t>, </a:t>
            </a:r>
            <a:r>
              <a:rPr lang="en-US" altLang="ko-KR" sz="1600" i="1" dirty="0" smtClean="0"/>
              <a:t/>
            </a:r>
            <a:br>
              <a:rPr lang="en-US" altLang="ko-KR" sz="1600" i="1" dirty="0" smtClean="0"/>
            </a:br>
            <a:r>
              <a:rPr lang="en-US" altLang="ko-KR" sz="1600" i="1" dirty="0" smtClean="0"/>
              <a:t>Incheon </a:t>
            </a:r>
            <a:r>
              <a:rPr lang="en-US" altLang="ko-KR" sz="1600" i="1" dirty="0"/>
              <a:t>National University, Republic of </a:t>
            </a:r>
            <a:r>
              <a:rPr lang="en-US" altLang="ko-KR" sz="1600" i="1" dirty="0" smtClean="0"/>
              <a:t>Korea</a:t>
            </a:r>
          </a:p>
          <a:p>
            <a:r>
              <a:rPr lang="en-US" altLang="ko-KR" sz="1600" i="1" dirty="0" smtClean="0"/>
              <a:t>E-mail </a:t>
            </a:r>
            <a:r>
              <a:rPr lang="en-US" altLang="ko-KR" sz="1600" i="1" dirty="0"/>
              <a:t>: yclee@inu.ac.kr, Homepage : http://</a:t>
            </a:r>
            <a:r>
              <a:rPr lang="en-US" altLang="ko-KR" sz="1600" i="1" dirty="0" smtClean="0"/>
              <a:t>scity.inu.ac.kr</a:t>
            </a:r>
            <a:endParaRPr lang="ko-KR" altLang="en-US" sz="1600" i="1" dirty="0"/>
          </a:p>
        </p:txBody>
      </p:sp>
      <p:pic>
        <p:nvPicPr>
          <p:cNvPr id="6" name="그림 5"/>
          <p:cNvPicPr/>
          <p:nvPr/>
        </p:nvPicPr>
        <p:blipFill>
          <a:blip r:embed="rId4">
            <a:extLst>
              <a:ext uri="{28A0092B-C50C-407E-A947-70E740481C1C}">
                <a14:useLocalDpi xmlns:a14="http://schemas.microsoft.com/office/drawing/2010/main" val="0"/>
              </a:ext>
            </a:extLst>
          </a:blip>
          <a:stretch>
            <a:fillRect/>
          </a:stretch>
        </p:blipFill>
        <p:spPr>
          <a:xfrm>
            <a:off x="3342209" y="2991557"/>
            <a:ext cx="1483791" cy="1736235"/>
          </a:xfrm>
          <a:prstGeom prst="rect">
            <a:avLst/>
          </a:prstGeom>
        </p:spPr>
      </p:pic>
      <p:sp>
        <p:nvSpPr>
          <p:cNvPr id="5" name="직사각형 4"/>
          <p:cNvSpPr/>
          <p:nvPr/>
        </p:nvSpPr>
        <p:spPr>
          <a:xfrm>
            <a:off x="2139381" y="447131"/>
            <a:ext cx="8428049" cy="553998"/>
          </a:xfrm>
          <a:prstGeom prst="rect">
            <a:avLst/>
          </a:prstGeom>
        </p:spPr>
        <p:txBody>
          <a:bodyPr wrap="square">
            <a:spAutoFit/>
          </a:bodyPr>
          <a:lstStyle/>
          <a:p>
            <a:r>
              <a:rPr lang="en-US" altLang="ko-KR" sz="1500" b="1" i="1" dirty="0" smtClean="0"/>
              <a:t>2019, The first</a:t>
            </a:r>
            <a:r>
              <a:rPr lang="ko-KR" altLang="en-US" sz="1500" b="1" i="1" dirty="0" smtClean="0"/>
              <a:t> </a:t>
            </a:r>
            <a:r>
              <a:rPr lang="en-US" altLang="ko-KR" sz="1500" b="1" i="1" dirty="0" smtClean="0"/>
              <a:t>INU-ENU joint form on TC305 geotechnical infrastructure for Mega cities and new capitals</a:t>
            </a:r>
          </a:p>
          <a:p>
            <a:pPr algn="ctr"/>
            <a:r>
              <a:rPr lang="en-US" altLang="ko-KR" sz="1500" b="1" i="1" dirty="0" smtClean="0"/>
              <a:t>Astana, Kazakhstan, 25</a:t>
            </a:r>
            <a:r>
              <a:rPr lang="en-US" altLang="ko-KR" sz="1500" b="1" i="1" baseline="30000" dirty="0" smtClean="0"/>
              <a:t>th</a:t>
            </a:r>
            <a:r>
              <a:rPr lang="en-US" altLang="ko-KR" sz="1500" b="1" i="1" dirty="0" smtClean="0"/>
              <a:t> February 2019</a:t>
            </a:r>
            <a:endParaRPr lang="ko-KR" altLang="en-US" sz="1500" b="1" i="1" dirty="0"/>
          </a:p>
        </p:txBody>
      </p:sp>
      <p:sp>
        <p:nvSpPr>
          <p:cNvPr id="9" name="바닥글 개체 틀 8"/>
          <p:cNvSpPr>
            <a:spLocks noGrp="1"/>
          </p:cNvSpPr>
          <p:nvPr>
            <p:ph type="ftr" sz="quarter" idx="11"/>
          </p:nvPr>
        </p:nvSpPr>
        <p:spPr/>
        <p:txBody>
          <a:bodyPr/>
          <a:lstStyle/>
          <a:p>
            <a:r>
              <a:rPr lang="en-US" altLang="ko-KR" i="1" smtClean="0"/>
              <a:t>The first INU-ENU Joint Form</a:t>
            </a:r>
            <a:endParaRPr lang="ko-KR" altLang="en-US" dirty="0"/>
          </a:p>
        </p:txBody>
      </p:sp>
    </p:spTree>
    <p:extLst>
      <p:ext uri="{BB962C8B-B14F-4D97-AF65-F5344CB8AC3E}">
        <p14:creationId xmlns:p14="http://schemas.microsoft.com/office/powerpoint/2010/main" val="27279424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stretch>
            <a:fillRect/>
          </a:stretch>
        </p:blipFill>
        <p:spPr>
          <a:xfrm>
            <a:off x="1360648" y="1284406"/>
            <a:ext cx="5225344" cy="4905099"/>
          </a:xfrm>
          <a:prstGeom prst="rect">
            <a:avLst/>
          </a:prstGeom>
        </p:spPr>
      </p:pic>
      <p:pic>
        <p:nvPicPr>
          <p:cNvPr id="2" name="그림 1"/>
          <p:cNvPicPr>
            <a:picLocks noChangeAspect="1"/>
          </p:cNvPicPr>
          <p:nvPr/>
        </p:nvPicPr>
        <p:blipFill>
          <a:blip r:embed="rId3"/>
          <a:stretch>
            <a:fillRect/>
          </a:stretch>
        </p:blipFill>
        <p:spPr>
          <a:xfrm>
            <a:off x="6678593" y="4752882"/>
            <a:ext cx="4294206" cy="1700365"/>
          </a:xfrm>
          <a:prstGeom prst="rect">
            <a:avLst/>
          </a:prstGeom>
        </p:spPr>
      </p:pic>
      <p:pic>
        <p:nvPicPr>
          <p:cNvPr id="4" name="그림 3"/>
          <p:cNvPicPr>
            <a:picLocks noChangeAspect="1"/>
          </p:cNvPicPr>
          <p:nvPr/>
        </p:nvPicPr>
        <p:blipFill>
          <a:blip r:embed="rId4"/>
          <a:stretch>
            <a:fillRect/>
          </a:stretch>
        </p:blipFill>
        <p:spPr>
          <a:xfrm>
            <a:off x="6678592" y="591755"/>
            <a:ext cx="4294207" cy="4112535"/>
          </a:xfrm>
          <a:prstGeom prst="rect">
            <a:avLst/>
          </a:prstGeom>
        </p:spPr>
      </p:pic>
      <p:grpSp>
        <p:nvGrpSpPr>
          <p:cNvPr id="16" name="그룹 15"/>
          <p:cNvGrpSpPr/>
          <p:nvPr/>
        </p:nvGrpSpPr>
        <p:grpSpPr>
          <a:xfrm>
            <a:off x="11024884" y="1336198"/>
            <a:ext cx="972275" cy="526119"/>
            <a:chOff x="11024884" y="1336198"/>
            <a:chExt cx="972275" cy="526119"/>
          </a:xfrm>
        </p:grpSpPr>
        <p:sp>
          <p:nvSpPr>
            <p:cNvPr id="6" name="구름 모양 설명선 5"/>
            <p:cNvSpPr/>
            <p:nvPr/>
          </p:nvSpPr>
          <p:spPr>
            <a:xfrm>
              <a:off x="11024884" y="1336198"/>
              <a:ext cx="972275" cy="526119"/>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n w="0"/>
                <a:solidFill>
                  <a:schemeClr val="tx1"/>
                </a:solidFill>
                <a:effectLst>
                  <a:outerShdw blurRad="38100" dist="19050" dir="2700000" algn="tl" rotWithShape="0">
                    <a:schemeClr val="dk1">
                      <a:alpha val="40000"/>
                    </a:schemeClr>
                  </a:outerShdw>
                </a:effectLst>
              </a:endParaRPr>
            </a:p>
          </p:txBody>
        </p:sp>
        <p:sp>
          <p:nvSpPr>
            <p:cNvPr id="8" name="TextBox 7"/>
            <p:cNvSpPr txBox="1"/>
            <p:nvPr/>
          </p:nvSpPr>
          <p:spPr>
            <a:xfrm>
              <a:off x="11245785" y="1408141"/>
              <a:ext cx="553620" cy="369332"/>
            </a:xfrm>
            <a:prstGeom prst="rect">
              <a:avLst/>
            </a:prstGeom>
            <a:noFill/>
          </p:spPr>
          <p:txBody>
            <a:bodyPr wrap="square" rtlCol="0">
              <a:spAutoFit/>
            </a:bodyPr>
            <a:lstStyle/>
            <a:p>
              <a:r>
                <a:rPr lang="en-US" altLang="ko-KR" b="1" dirty="0" smtClean="0">
                  <a:solidFill>
                    <a:schemeClr val="bg1"/>
                  </a:solidFill>
                </a:rPr>
                <a:t>6.7</a:t>
              </a:r>
              <a:endParaRPr lang="ko-KR" altLang="en-US" b="1" dirty="0">
                <a:solidFill>
                  <a:schemeClr val="bg1"/>
                </a:solidFill>
              </a:endParaRPr>
            </a:p>
          </p:txBody>
        </p:sp>
      </p:grpSp>
      <p:sp>
        <p:nvSpPr>
          <p:cNvPr id="9" name="TextBox 8"/>
          <p:cNvSpPr txBox="1"/>
          <p:nvPr/>
        </p:nvSpPr>
        <p:spPr>
          <a:xfrm>
            <a:off x="10984373" y="702300"/>
            <a:ext cx="1053298" cy="430887"/>
          </a:xfrm>
          <a:prstGeom prst="rect">
            <a:avLst/>
          </a:prstGeom>
          <a:noFill/>
        </p:spPr>
        <p:txBody>
          <a:bodyPr wrap="square" rtlCol="0">
            <a:spAutoFit/>
          </a:bodyPr>
          <a:lstStyle/>
          <a:p>
            <a:r>
              <a:rPr lang="en-US" altLang="ko-KR" sz="1100" b="1" dirty="0" smtClean="0"/>
              <a:t>Cloud Cover </a:t>
            </a:r>
          </a:p>
          <a:p>
            <a:r>
              <a:rPr lang="en-US" altLang="ko-KR" sz="1100" b="1" dirty="0" smtClean="0"/>
              <a:t>Percentage</a:t>
            </a:r>
            <a:endParaRPr lang="ko-KR" altLang="en-US" sz="1100" b="1" dirty="0"/>
          </a:p>
        </p:txBody>
      </p:sp>
      <p:grpSp>
        <p:nvGrpSpPr>
          <p:cNvPr id="26" name="그룹 25"/>
          <p:cNvGrpSpPr/>
          <p:nvPr/>
        </p:nvGrpSpPr>
        <p:grpSpPr>
          <a:xfrm>
            <a:off x="11007521" y="2240952"/>
            <a:ext cx="972275" cy="526119"/>
            <a:chOff x="11007521" y="2240952"/>
            <a:chExt cx="972275" cy="526119"/>
          </a:xfrm>
        </p:grpSpPr>
        <p:sp>
          <p:nvSpPr>
            <p:cNvPr id="10" name="구름 모양 설명선 9"/>
            <p:cNvSpPr/>
            <p:nvPr/>
          </p:nvSpPr>
          <p:spPr>
            <a:xfrm>
              <a:off x="11007521" y="2240952"/>
              <a:ext cx="972275" cy="526119"/>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n w="0"/>
                <a:solidFill>
                  <a:schemeClr val="tx1"/>
                </a:solidFill>
                <a:effectLst>
                  <a:outerShdw blurRad="38100" dist="19050" dir="2700000" algn="tl" rotWithShape="0">
                    <a:schemeClr val="dk1">
                      <a:alpha val="40000"/>
                    </a:schemeClr>
                  </a:outerShdw>
                </a:effectLst>
              </a:endParaRPr>
            </a:p>
          </p:txBody>
        </p:sp>
        <p:sp>
          <p:nvSpPr>
            <p:cNvPr id="11" name="TextBox 10"/>
            <p:cNvSpPr txBox="1"/>
            <p:nvPr/>
          </p:nvSpPr>
          <p:spPr>
            <a:xfrm>
              <a:off x="11169568" y="2319345"/>
              <a:ext cx="717630" cy="369332"/>
            </a:xfrm>
            <a:prstGeom prst="rect">
              <a:avLst/>
            </a:prstGeom>
            <a:noFill/>
          </p:spPr>
          <p:txBody>
            <a:bodyPr wrap="square" rtlCol="0">
              <a:spAutoFit/>
            </a:bodyPr>
            <a:lstStyle/>
            <a:p>
              <a:r>
                <a:rPr lang="en-US" altLang="ko-KR" b="1" dirty="0" smtClean="0">
                  <a:solidFill>
                    <a:schemeClr val="bg1"/>
                  </a:solidFill>
                </a:rPr>
                <a:t> 6.6</a:t>
              </a:r>
              <a:endParaRPr lang="ko-KR" altLang="en-US" b="1" dirty="0">
                <a:solidFill>
                  <a:schemeClr val="bg1"/>
                </a:solidFill>
              </a:endParaRPr>
            </a:p>
          </p:txBody>
        </p:sp>
      </p:grpSp>
      <p:grpSp>
        <p:nvGrpSpPr>
          <p:cNvPr id="27" name="그룹 26"/>
          <p:cNvGrpSpPr/>
          <p:nvPr/>
        </p:nvGrpSpPr>
        <p:grpSpPr>
          <a:xfrm>
            <a:off x="11036458" y="3150890"/>
            <a:ext cx="972275" cy="526119"/>
            <a:chOff x="11036458" y="3150890"/>
            <a:chExt cx="972275" cy="526119"/>
          </a:xfrm>
        </p:grpSpPr>
        <p:sp>
          <p:nvSpPr>
            <p:cNvPr id="12" name="구름 모양 설명선 11"/>
            <p:cNvSpPr/>
            <p:nvPr/>
          </p:nvSpPr>
          <p:spPr>
            <a:xfrm>
              <a:off x="11036458" y="3150890"/>
              <a:ext cx="972275" cy="526119"/>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n w="0"/>
                <a:solidFill>
                  <a:schemeClr val="tx1"/>
                </a:solidFill>
                <a:effectLst>
                  <a:outerShdw blurRad="38100" dist="19050" dir="2700000" algn="tl" rotWithShape="0">
                    <a:schemeClr val="dk1">
                      <a:alpha val="40000"/>
                    </a:schemeClr>
                  </a:outerShdw>
                </a:effectLst>
              </a:endParaRPr>
            </a:p>
          </p:txBody>
        </p:sp>
        <p:sp>
          <p:nvSpPr>
            <p:cNvPr id="13" name="TextBox 12"/>
            <p:cNvSpPr txBox="1"/>
            <p:nvPr/>
          </p:nvSpPr>
          <p:spPr>
            <a:xfrm>
              <a:off x="11198505" y="3229283"/>
              <a:ext cx="717630" cy="369332"/>
            </a:xfrm>
            <a:prstGeom prst="rect">
              <a:avLst/>
            </a:prstGeom>
            <a:noFill/>
          </p:spPr>
          <p:txBody>
            <a:bodyPr wrap="square" rtlCol="0">
              <a:spAutoFit/>
            </a:bodyPr>
            <a:lstStyle/>
            <a:p>
              <a:r>
                <a:rPr lang="en-US" altLang="ko-KR" b="1" dirty="0" smtClean="0">
                  <a:solidFill>
                    <a:schemeClr val="bg1"/>
                  </a:solidFill>
                </a:rPr>
                <a:t>10.8</a:t>
              </a:r>
              <a:endParaRPr lang="ko-KR" altLang="en-US" b="1" dirty="0">
                <a:solidFill>
                  <a:schemeClr val="bg1"/>
                </a:solidFill>
              </a:endParaRPr>
            </a:p>
          </p:txBody>
        </p:sp>
      </p:grpSp>
      <p:grpSp>
        <p:nvGrpSpPr>
          <p:cNvPr id="28" name="그룹 27"/>
          <p:cNvGrpSpPr/>
          <p:nvPr/>
        </p:nvGrpSpPr>
        <p:grpSpPr>
          <a:xfrm>
            <a:off x="11036458" y="4061368"/>
            <a:ext cx="972275" cy="526119"/>
            <a:chOff x="11036458" y="4061368"/>
            <a:chExt cx="972275" cy="526119"/>
          </a:xfrm>
        </p:grpSpPr>
        <p:sp>
          <p:nvSpPr>
            <p:cNvPr id="14" name="구름 모양 설명선 13"/>
            <p:cNvSpPr/>
            <p:nvPr/>
          </p:nvSpPr>
          <p:spPr>
            <a:xfrm>
              <a:off x="11036458" y="4061368"/>
              <a:ext cx="972275" cy="526119"/>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n w="0"/>
                <a:solidFill>
                  <a:schemeClr val="tx1"/>
                </a:solidFill>
                <a:effectLst>
                  <a:outerShdw blurRad="38100" dist="19050" dir="2700000" algn="tl" rotWithShape="0">
                    <a:schemeClr val="dk1">
                      <a:alpha val="40000"/>
                    </a:schemeClr>
                  </a:outerShdw>
                </a:effectLst>
              </a:endParaRPr>
            </a:p>
          </p:txBody>
        </p:sp>
        <p:sp>
          <p:nvSpPr>
            <p:cNvPr id="15" name="TextBox 14"/>
            <p:cNvSpPr txBox="1"/>
            <p:nvPr/>
          </p:nvSpPr>
          <p:spPr>
            <a:xfrm>
              <a:off x="11198505" y="4139761"/>
              <a:ext cx="717630" cy="369332"/>
            </a:xfrm>
            <a:prstGeom prst="rect">
              <a:avLst/>
            </a:prstGeom>
            <a:noFill/>
          </p:spPr>
          <p:txBody>
            <a:bodyPr wrap="square" rtlCol="0">
              <a:spAutoFit/>
            </a:bodyPr>
            <a:lstStyle/>
            <a:p>
              <a:r>
                <a:rPr lang="en-US" altLang="ko-KR" b="1" dirty="0" smtClean="0">
                  <a:solidFill>
                    <a:schemeClr val="bg1"/>
                  </a:solidFill>
                </a:rPr>
                <a:t>83.2</a:t>
              </a:r>
              <a:endParaRPr lang="ko-KR" altLang="en-US" b="1" dirty="0">
                <a:solidFill>
                  <a:schemeClr val="bg1"/>
                </a:solidFill>
              </a:endParaRPr>
            </a:p>
          </p:txBody>
        </p:sp>
      </p:grpSp>
      <p:sp>
        <p:nvSpPr>
          <p:cNvPr id="5" name="직사각형 4"/>
          <p:cNvSpPr/>
          <p:nvPr/>
        </p:nvSpPr>
        <p:spPr>
          <a:xfrm>
            <a:off x="1689139" y="502245"/>
            <a:ext cx="4896853" cy="630942"/>
          </a:xfrm>
          <a:prstGeom prst="rect">
            <a:avLst/>
          </a:prstGeom>
        </p:spPr>
        <p:txBody>
          <a:bodyPr wrap="none">
            <a:spAutoFit/>
          </a:bodyPr>
          <a:lstStyle/>
          <a:p>
            <a:r>
              <a:rPr lang="en-US" altLang="ko-KR" sz="3500" b="1" dirty="0"/>
              <a:t>Study </a:t>
            </a:r>
            <a:r>
              <a:rPr lang="en-US" altLang="ko-KR" sz="3500" b="1" dirty="0" smtClean="0"/>
              <a:t>Site </a:t>
            </a:r>
            <a:r>
              <a:rPr lang="en-US" altLang="ko-KR" sz="3500" b="1" dirty="0"/>
              <a:t>and </a:t>
            </a:r>
            <a:r>
              <a:rPr lang="en-US" altLang="ko-KR" sz="3500" b="1" dirty="0" smtClean="0"/>
              <a:t>Materials</a:t>
            </a:r>
            <a:endParaRPr lang="ko-KR" altLang="en-US" sz="3500" dirty="0"/>
          </a:p>
        </p:txBody>
      </p:sp>
      <p:sp>
        <p:nvSpPr>
          <p:cNvPr id="18" name="바닥글 개체 틀 17"/>
          <p:cNvSpPr>
            <a:spLocks noGrp="1"/>
          </p:cNvSpPr>
          <p:nvPr>
            <p:ph type="ftr" sz="quarter" idx="11"/>
          </p:nvPr>
        </p:nvSpPr>
        <p:spPr/>
        <p:txBody>
          <a:bodyPr/>
          <a:lstStyle/>
          <a:p>
            <a:r>
              <a:rPr lang="en-US" altLang="ko-KR" i="1" smtClean="0"/>
              <a:t>The first INU-ENU Joint Form</a:t>
            </a:r>
            <a:endParaRPr lang="ko-KR" altLang="en-US" dirty="0"/>
          </a:p>
        </p:txBody>
      </p:sp>
      <p:sp>
        <p:nvSpPr>
          <p:cNvPr id="20" name="슬라이드 번호 개체 틀 19"/>
          <p:cNvSpPr>
            <a:spLocks noGrp="1"/>
          </p:cNvSpPr>
          <p:nvPr>
            <p:ph type="sldNum" sz="quarter" idx="12"/>
          </p:nvPr>
        </p:nvSpPr>
        <p:spPr/>
        <p:txBody>
          <a:bodyPr/>
          <a:lstStyle/>
          <a:p>
            <a:fld id="{8DA2FE6B-89CA-463A-85AC-E28B6299D359}" type="slidenum">
              <a:rPr lang="ko-KR" altLang="en-US" smtClean="0"/>
              <a:t>10</a:t>
            </a:fld>
            <a:endParaRPr lang="ko-KR" altLang="en-US"/>
          </a:p>
        </p:txBody>
      </p:sp>
    </p:spTree>
    <p:extLst>
      <p:ext uri="{BB962C8B-B14F-4D97-AF65-F5344CB8AC3E}">
        <p14:creationId xmlns:p14="http://schemas.microsoft.com/office/powerpoint/2010/main" val="836349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3"/>
          <p:cNvSpPr>
            <a:spLocks noChangeArrowheads="1"/>
          </p:cNvSpPr>
          <p:nvPr/>
        </p:nvSpPr>
        <p:spPr bwMode="auto">
          <a:xfrm>
            <a:off x="2711450" y="25781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58" name="_x230131536" descr="EMB00002480624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1361440"/>
            <a:ext cx="9743440" cy="40233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865360" y="681610"/>
            <a:ext cx="2194560" cy="800219"/>
          </a:xfrm>
          <a:prstGeom prst="rect">
            <a:avLst/>
          </a:prstGeom>
          <a:noFill/>
        </p:spPr>
        <p:txBody>
          <a:bodyPr wrap="square" rtlCol="0">
            <a:spAutoFit/>
          </a:bodyPr>
          <a:lstStyle/>
          <a:p>
            <a:r>
              <a:rPr lang="en-US" altLang="ko-KR" sz="2300" b="1" dirty="0" smtClean="0"/>
              <a:t>Cloud Cover </a:t>
            </a:r>
          </a:p>
          <a:p>
            <a:r>
              <a:rPr lang="en-US" altLang="ko-KR" sz="2300" b="1" dirty="0" smtClean="0"/>
              <a:t>Percentage</a:t>
            </a:r>
            <a:endParaRPr lang="ko-KR" altLang="en-US" sz="2300" b="1" dirty="0"/>
          </a:p>
        </p:txBody>
      </p:sp>
      <p:sp>
        <p:nvSpPr>
          <p:cNvPr id="5" name="TextBox 4"/>
          <p:cNvSpPr txBox="1"/>
          <p:nvPr/>
        </p:nvSpPr>
        <p:spPr>
          <a:xfrm>
            <a:off x="10068560" y="1534160"/>
            <a:ext cx="1452880" cy="3600986"/>
          </a:xfrm>
          <a:prstGeom prst="rect">
            <a:avLst/>
          </a:prstGeom>
          <a:noFill/>
        </p:spPr>
        <p:txBody>
          <a:bodyPr wrap="square" rtlCol="0">
            <a:spAutoFit/>
          </a:bodyPr>
          <a:lstStyle/>
          <a:p>
            <a:r>
              <a:rPr lang="en-US" altLang="ko-KR" sz="2800" b="1" dirty="0" smtClean="0">
                <a:solidFill>
                  <a:srgbClr val="FF0000"/>
                </a:solidFill>
              </a:rPr>
              <a:t>6.640</a:t>
            </a:r>
            <a:r>
              <a:rPr lang="en-US" altLang="ko-KR" sz="2800" dirty="0" smtClean="0"/>
              <a:t>%</a:t>
            </a:r>
          </a:p>
          <a:p>
            <a:endParaRPr lang="en-US" altLang="ko-KR" sz="1000" dirty="0" smtClean="0"/>
          </a:p>
          <a:p>
            <a:r>
              <a:rPr lang="en-US" altLang="ko-KR" sz="2800" b="1" dirty="0" smtClean="0">
                <a:solidFill>
                  <a:srgbClr val="0070C0"/>
                </a:solidFill>
              </a:rPr>
              <a:t>0.216</a:t>
            </a:r>
            <a:r>
              <a:rPr lang="en-US" altLang="ko-KR" sz="2800" dirty="0" smtClean="0"/>
              <a:t>%</a:t>
            </a:r>
          </a:p>
          <a:p>
            <a:endParaRPr lang="en-US" altLang="ko-KR" sz="1200" dirty="0" smtClean="0"/>
          </a:p>
          <a:p>
            <a:r>
              <a:rPr lang="en-US" altLang="ko-KR" sz="2800" b="1" dirty="0" smtClean="0"/>
              <a:t>1.970</a:t>
            </a:r>
            <a:r>
              <a:rPr lang="en-US" altLang="ko-KR" sz="2800" dirty="0" smtClean="0"/>
              <a:t>%</a:t>
            </a:r>
          </a:p>
          <a:p>
            <a:endParaRPr lang="en-US" altLang="ko-KR" sz="1200" dirty="0" smtClean="0"/>
          </a:p>
          <a:p>
            <a:r>
              <a:rPr lang="en-US" altLang="ko-KR" sz="2800" b="1" dirty="0" smtClean="0">
                <a:solidFill>
                  <a:srgbClr val="0070C0"/>
                </a:solidFill>
              </a:rPr>
              <a:t>0.221</a:t>
            </a:r>
            <a:r>
              <a:rPr lang="en-US" altLang="ko-KR" sz="2800" dirty="0" smtClean="0"/>
              <a:t>%</a:t>
            </a:r>
          </a:p>
          <a:p>
            <a:endParaRPr lang="en-US" altLang="ko-KR" sz="1000" dirty="0" smtClean="0"/>
          </a:p>
          <a:p>
            <a:r>
              <a:rPr lang="en-US" altLang="ko-KR" sz="2800" b="1" dirty="0" smtClean="0">
                <a:solidFill>
                  <a:srgbClr val="0070C0"/>
                </a:solidFill>
              </a:rPr>
              <a:t>0.163</a:t>
            </a:r>
            <a:r>
              <a:rPr lang="en-US" altLang="ko-KR" sz="2800" dirty="0" smtClean="0"/>
              <a:t>%</a:t>
            </a:r>
          </a:p>
          <a:p>
            <a:endParaRPr lang="en-US" altLang="ko-KR" sz="1000" dirty="0" smtClean="0"/>
          </a:p>
          <a:p>
            <a:r>
              <a:rPr lang="en-US" altLang="ko-KR" sz="2800" b="1" dirty="0" smtClean="0"/>
              <a:t>1.138</a:t>
            </a:r>
            <a:r>
              <a:rPr lang="en-US" altLang="ko-KR" sz="2800" dirty="0" smtClean="0"/>
              <a:t>%</a:t>
            </a:r>
            <a:endParaRPr lang="ko-KR" altLang="en-US" sz="2800" dirty="0"/>
          </a:p>
        </p:txBody>
      </p:sp>
      <p:sp>
        <p:nvSpPr>
          <p:cNvPr id="6" name="TextBox 5"/>
          <p:cNvSpPr txBox="1"/>
          <p:nvPr/>
        </p:nvSpPr>
        <p:spPr>
          <a:xfrm>
            <a:off x="1584960" y="698189"/>
            <a:ext cx="7792720" cy="553998"/>
          </a:xfrm>
          <a:prstGeom prst="rect">
            <a:avLst/>
          </a:prstGeom>
          <a:noFill/>
        </p:spPr>
        <p:txBody>
          <a:bodyPr wrap="square" rtlCol="0">
            <a:spAutoFit/>
          </a:bodyPr>
          <a:lstStyle/>
          <a:p>
            <a:r>
              <a:rPr lang="en-US" altLang="ko-KR" sz="3000" b="1" dirty="0" smtClean="0"/>
              <a:t>Sentinel 2A/2B image used in this study</a:t>
            </a:r>
            <a:endParaRPr lang="ko-KR" altLang="en-US" sz="3000" b="1" dirty="0"/>
          </a:p>
        </p:txBody>
      </p:sp>
      <p:sp>
        <p:nvSpPr>
          <p:cNvPr id="14" name="TextBox 13"/>
          <p:cNvSpPr txBox="1"/>
          <p:nvPr/>
        </p:nvSpPr>
        <p:spPr>
          <a:xfrm>
            <a:off x="2377440" y="4950480"/>
            <a:ext cx="1554480" cy="369332"/>
          </a:xfrm>
          <a:prstGeom prst="rect">
            <a:avLst/>
          </a:prstGeom>
          <a:noFill/>
        </p:spPr>
        <p:txBody>
          <a:bodyPr wrap="square" rtlCol="0">
            <a:spAutoFit/>
          </a:bodyPr>
          <a:lstStyle/>
          <a:p>
            <a:r>
              <a:rPr lang="en-US" altLang="ko-KR" b="1" dirty="0" err="1" smtClean="0"/>
              <a:t>YearMMDD</a:t>
            </a:r>
            <a:endParaRPr lang="ko-KR" altLang="en-US" b="1" dirty="0"/>
          </a:p>
        </p:txBody>
      </p:sp>
      <p:sp>
        <p:nvSpPr>
          <p:cNvPr id="16" name="TextBox 15"/>
          <p:cNvSpPr txBox="1"/>
          <p:nvPr/>
        </p:nvSpPr>
        <p:spPr>
          <a:xfrm>
            <a:off x="3688080" y="4954508"/>
            <a:ext cx="6177280" cy="1154162"/>
          </a:xfrm>
          <a:prstGeom prst="rect">
            <a:avLst/>
          </a:prstGeom>
          <a:noFill/>
        </p:spPr>
        <p:txBody>
          <a:bodyPr wrap="square" rtlCol="0">
            <a:spAutoFit/>
          </a:bodyPr>
          <a:lstStyle/>
          <a:p>
            <a:r>
              <a:rPr lang="en-US" altLang="ko-KR" b="1" dirty="0" err="1" smtClean="0">
                <a:solidFill>
                  <a:srgbClr val="FF0000"/>
                </a:solidFill>
              </a:rPr>
              <a:t>hhmmss</a:t>
            </a:r>
            <a:endParaRPr lang="en-US" altLang="ko-KR" b="1" dirty="0" smtClean="0">
              <a:solidFill>
                <a:srgbClr val="FF0000"/>
              </a:solidFill>
            </a:endParaRPr>
          </a:p>
          <a:p>
            <a:r>
              <a:rPr lang="en-US" altLang="ko-KR" b="1" dirty="0" smtClean="0">
                <a:solidFill>
                  <a:srgbClr val="FF0000"/>
                </a:solidFill>
              </a:rPr>
              <a:t>UTC</a:t>
            </a:r>
            <a:r>
              <a:rPr lang="en-US" altLang="ko-KR" b="1" dirty="0" smtClean="0"/>
              <a:t> </a:t>
            </a:r>
          </a:p>
          <a:p>
            <a:r>
              <a:rPr lang="en-US" altLang="ko-KR" sz="1500" b="1" dirty="0" smtClean="0">
                <a:solidFill>
                  <a:srgbClr val="0070C0"/>
                </a:solidFill>
              </a:rPr>
              <a:t>                                                  Scanning time</a:t>
            </a:r>
          </a:p>
          <a:p>
            <a:r>
              <a:rPr lang="en-US" altLang="ko-KR" b="1" dirty="0" smtClean="0"/>
              <a:t>Korean Time : UTC + 9h,    AM 11:16 – 11:21</a:t>
            </a:r>
            <a:endParaRPr lang="ko-KR" altLang="en-US" b="1" dirty="0"/>
          </a:p>
        </p:txBody>
      </p:sp>
      <p:sp>
        <p:nvSpPr>
          <p:cNvPr id="8" name="바닥글 개체 틀 7"/>
          <p:cNvSpPr>
            <a:spLocks noGrp="1"/>
          </p:cNvSpPr>
          <p:nvPr>
            <p:ph type="ftr" sz="quarter" idx="11"/>
          </p:nvPr>
        </p:nvSpPr>
        <p:spPr/>
        <p:txBody>
          <a:bodyPr/>
          <a:lstStyle/>
          <a:p>
            <a:r>
              <a:rPr lang="en-US" altLang="ko-KR" i="1" smtClean="0"/>
              <a:t>The first INU-ENU Joint Form</a:t>
            </a:r>
            <a:endParaRPr lang="ko-KR" altLang="en-US" dirty="0"/>
          </a:p>
        </p:txBody>
      </p:sp>
      <p:sp>
        <p:nvSpPr>
          <p:cNvPr id="10" name="슬라이드 번호 개체 틀 9"/>
          <p:cNvSpPr>
            <a:spLocks noGrp="1"/>
          </p:cNvSpPr>
          <p:nvPr>
            <p:ph type="sldNum" sz="quarter" idx="12"/>
          </p:nvPr>
        </p:nvSpPr>
        <p:spPr/>
        <p:txBody>
          <a:bodyPr/>
          <a:lstStyle/>
          <a:p>
            <a:fld id="{8DA2FE6B-89CA-463A-85AC-E28B6299D359}" type="slidenum">
              <a:rPr lang="ko-KR" altLang="en-US" smtClean="0"/>
              <a:t>11</a:t>
            </a:fld>
            <a:endParaRPr lang="ko-KR" altLang="en-US"/>
          </a:p>
        </p:txBody>
      </p:sp>
    </p:spTree>
    <p:extLst>
      <p:ext uri="{BB962C8B-B14F-4D97-AF65-F5344CB8AC3E}">
        <p14:creationId xmlns:p14="http://schemas.microsoft.com/office/powerpoint/2010/main" val="18348995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p:cNvGrpSpPr/>
          <p:nvPr/>
        </p:nvGrpSpPr>
        <p:grpSpPr>
          <a:xfrm>
            <a:off x="2339309" y="317757"/>
            <a:ext cx="7224681" cy="6056223"/>
            <a:chOff x="2339309" y="585173"/>
            <a:chExt cx="7224681" cy="6056223"/>
          </a:xfrm>
        </p:grpSpPr>
        <p:grpSp>
          <p:nvGrpSpPr>
            <p:cNvPr id="47" name="그룹 46"/>
            <p:cNvGrpSpPr/>
            <p:nvPr/>
          </p:nvGrpSpPr>
          <p:grpSpPr>
            <a:xfrm>
              <a:off x="2339309" y="585173"/>
              <a:ext cx="2762250" cy="2762250"/>
              <a:chOff x="1528692" y="538985"/>
              <a:chExt cx="2762250" cy="2762250"/>
            </a:xfrm>
          </p:grpSpPr>
          <p:pic>
            <p:nvPicPr>
              <p:cNvPr id="2" name="그림 1"/>
              <p:cNvPicPr>
                <a:picLocks noChangeAspect="1"/>
              </p:cNvPicPr>
              <p:nvPr/>
            </p:nvPicPr>
            <p:blipFill>
              <a:blip r:embed="rId2"/>
              <a:stretch>
                <a:fillRect/>
              </a:stretch>
            </p:blipFill>
            <p:spPr>
              <a:xfrm>
                <a:off x="1528692" y="538985"/>
                <a:ext cx="2762250" cy="2762250"/>
              </a:xfrm>
              <a:prstGeom prst="rect">
                <a:avLst/>
              </a:prstGeom>
            </p:spPr>
          </p:pic>
          <p:grpSp>
            <p:nvGrpSpPr>
              <p:cNvPr id="8" name="그룹 7"/>
              <p:cNvGrpSpPr/>
              <p:nvPr/>
            </p:nvGrpSpPr>
            <p:grpSpPr>
              <a:xfrm>
                <a:off x="3234298" y="2635898"/>
                <a:ext cx="972275" cy="526119"/>
                <a:chOff x="11024884" y="1336198"/>
                <a:chExt cx="972275" cy="526119"/>
              </a:xfrm>
            </p:grpSpPr>
            <p:sp>
              <p:nvSpPr>
                <p:cNvPr id="9" name="구름 모양 설명선 8"/>
                <p:cNvSpPr/>
                <p:nvPr/>
              </p:nvSpPr>
              <p:spPr>
                <a:xfrm>
                  <a:off x="11024884" y="1336198"/>
                  <a:ext cx="972275" cy="526119"/>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n w="0"/>
                    <a:solidFill>
                      <a:schemeClr val="tx1"/>
                    </a:solidFill>
                    <a:effectLst>
                      <a:outerShdw blurRad="38100" dist="19050" dir="2700000" algn="tl" rotWithShape="0">
                        <a:schemeClr val="dk1">
                          <a:alpha val="40000"/>
                        </a:schemeClr>
                      </a:outerShdw>
                    </a:effectLst>
                  </a:endParaRPr>
                </a:p>
              </p:txBody>
            </p:sp>
            <p:sp>
              <p:nvSpPr>
                <p:cNvPr id="10" name="TextBox 9"/>
                <p:cNvSpPr txBox="1"/>
                <p:nvPr/>
              </p:nvSpPr>
              <p:spPr>
                <a:xfrm>
                  <a:off x="11207976" y="1425208"/>
                  <a:ext cx="717630" cy="369332"/>
                </a:xfrm>
                <a:prstGeom prst="rect">
                  <a:avLst/>
                </a:prstGeom>
                <a:noFill/>
              </p:spPr>
              <p:txBody>
                <a:bodyPr wrap="square" rtlCol="0">
                  <a:spAutoFit/>
                </a:bodyPr>
                <a:lstStyle/>
                <a:p>
                  <a:r>
                    <a:rPr lang="en-US" altLang="ko-KR" b="1" dirty="0" smtClean="0">
                      <a:solidFill>
                        <a:schemeClr val="bg1"/>
                      </a:solidFill>
                    </a:rPr>
                    <a:t>96.7</a:t>
                  </a:r>
                  <a:endParaRPr lang="ko-KR" altLang="en-US" b="1" dirty="0">
                    <a:solidFill>
                      <a:schemeClr val="bg1"/>
                    </a:solidFill>
                  </a:endParaRPr>
                </a:p>
              </p:txBody>
            </p:sp>
          </p:grpSp>
        </p:grpSp>
        <p:grpSp>
          <p:nvGrpSpPr>
            <p:cNvPr id="49" name="그룹 48"/>
            <p:cNvGrpSpPr/>
            <p:nvPr/>
          </p:nvGrpSpPr>
          <p:grpSpPr>
            <a:xfrm>
              <a:off x="2363122" y="3639537"/>
              <a:ext cx="2714625" cy="2714625"/>
              <a:chOff x="1528692" y="3639537"/>
              <a:chExt cx="2714625" cy="2714625"/>
            </a:xfrm>
          </p:grpSpPr>
          <p:pic>
            <p:nvPicPr>
              <p:cNvPr id="3" name="그림 2"/>
              <p:cNvPicPr>
                <a:picLocks noChangeAspect="1"/>
              </p:cNvPicPr>
              <p:nvPr/>
            </p:nvPicPr>
            <p:blipFill>
              <a:blip r:embed="rId3"/>
              <a:stretch>
                <a:fillRect/>
              </a:stretch>
            </p:blipFill>
            <p:spPr>
              <a:xfrm>
                <a:off x="1528692" y="3639537"/>
                <a:ext cx="2714625" cy="2714625"/>
              </a:xfrm>
              <a:prstGeom prst="rect">
                <a:avLst/>
              </a:prstGeom>
            </p:spPr>
          </p:pic>
          <p:grpSp>
            <p:nvGrpSpPr>
              <p:cNvPr id="11" name="그룹 10"/>
              <p:cNvGrpSpPr/>
              <p:nvPr/>
            </p:nvGrpSpPr>
            <p:grpSpPr>
              <a:xfrm>
                <a:off x="3204096" y="5663304"/>
                <a:ext cx="972275" cy="526119"/>
                <a:chOff x="11007521" y="2240952"/>
                <a:chExt cx="972275" cy="526119"/>
              </a:xfrm>
            </p:grpSpPr>
            <p:sp>
              <p:nvSpPr>
                <p:cNvPr id="12" name="구름 모양 설명선 11"/>
                <p:cNvSpPr/>
                <p:nvPr/>
              </p:nvSpPr>
              <p:spPr>
                <a:xfrm>
                  <a:off x="11007521" y="2240952"/>
                  <a:ext cx="972275" cy="526119"/>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n w="0"/>
                    <a:solidFill>
                      <a:schemeClr val="tx1"/>
                    </a:solidFill>
                    <a:effectLst>
                      <a:outerShdw blurRad="38100" dist="19050" dir="2700000" algn="tl" rotWithShape="0">
                        <a:schemeClr val="dk1">
                          <a:alpha val="40000"/>
                        </a:schemeClr>
                      </a:outerShdw>
                    </a:effectLst>
                  </a:endParaRPr>
                </a:p>
              </p:txBody>
            </p:sp>
            <p:sp>
              <p:nvSpPr>
                <p:cNvPr id="13" name="TextBox 12"/>
                <p:cNvSpPr txBox="1"/>
                <p:nvPr/>
              </p:nvSpPr>
              <p:spPr>
                <a:xfrm>
                  <a:off x="11169568" y="2319345"/>
                  <a:ext cx="717630" cy="369332"/>
                </a:xfrm>
                <a:prstGeom prst="rect">
                  <a:avLst/>
                </a:prstGeom>
                <a:noFill/>
              </p:spPr>
              <p:txBody>
                <a:bodyPr wrap="square" rtlCol="0">
                  <a:spAutoFit/>
                </a:bodyPr>
                <a:lstStyle/>
                <a:p>
                  <a:r>
                    <a:rPr lang="en-US" altLang="ko-KR" b="1" dirty="0" smtClean="0">
                      <a:solidFill>
                        <a:schemeClr val="bg1"/>
                      </a:solidFill>
                    </a:rPr>
                    <a:t> 6.6</a:t>
                  </a:r>
                  <a:endParaRPr lang="ko-KR" altLang="en-US" b="1" dirty="0">
                    <a:solidFill>
                      <a:schemeClr val="bg1"/>
                    </a:solidFill>
                  </a:endParaRPr>
                </a:p>
              </p:txBody>
            </p:sp>
          </p:grpSp>
        </p:grpSp>
        <p:grpSp>
          <p:nvGrpSpPr>
            <p:cNvPr id="48" name="그룹 47"/>
            <p:cNvGrpSpPr/>
            <p:nvPr/>
          </p:nvGrpSpPr>
          <p:grpSpPr>
            <a:xfrm>
              <a:off x="6830315" y="585173"/>
              <a:ext cx="2733675" cy="2743200"/>
              <a:chOff x="7869310" y="538985"/>
              <a:chExt cx="2733675" cy="2743200"/>
            </a:xfrm>
          </p:grpSpPr>
          <p:pic>
            <p:nvPicPr>
              <p:cNvPr id="4" name="그림 3"/>
              <p:cNvPicPr>
                <a:picLocks noChangeAspect="1"/>
              </p:cNvPicPr>
              <p:nvPr/>
            </p:nvPicPr>
            <p:blipFill>
              <a:blip r:embed="rId4"/>
              <a:stretch>
                <a:fillRect/>
              </a:stretch>
            </p:blipFill>
            <p:spPr>
              <a:xfrm>
                <a:off x="7869310" y="538985"/>
                <a:ext cx="2733675" cy="2743200"/>
              </a:xfrm>
              <a:prstGeom prst="rect">
                <a:avLst/>
              </a:prstGeom>
            </p:spPr>
          </p:pic>
          <p:grpSp>
            <p:nvGrpSpPr>
              <p:cNvPr id="14" name="그룹 13"/>
              <p:cNvGrpSpPr/>
              <p:nvPr/>
            </p:nvGrpSpPr>
            <p:grpSpPr>
              <a:xfrm>
                <a:off x="9560810" y="2635898"/>
                <a:ext cx="972275" cy="526119"/>
                <a:chOff x="11036458" y="3150890"/>
                <a:chExt cx="972275" cy="526119"/>
              </a:xfrm>
            </p:grpSpPr>
            <p:sp>
              <p:nvSpPr>
                <p:cNvPr id="15" name="구름 모양 설명선 14"/>
                <p:cNvSpPr/>
                <p:nvPr/>
              </p:nvSpPr>
              <p:spPr>
                <a:xfrm>
                  <a:off x="11036458" y="3150890"/>
                  <a:ext cx="972275" cy="526119"/>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n w="0"/>
                    <a:solidFill>
                      <a:schemeClr val="tx1"/>
                    </a:solidFill>
                    <a:effectLst>
                      <a:outerShdw blurRad="38100" dist="19050" dir="2700000" algn="tl" rotWithShape="0">
                        <a:schemeClr val="dk1">
                          <a:alpha val="40000"/>
                        </a:schemeClr>
                      </a:outerShdw>
                    </a:effectLst>
                  </a:endParaRPr>
                </a:p>
              </p:txBody>
            </p:sp>
            <p:sp>
              <p:nvSpPr>
                <p:cNvPr id="16" name="TextBox 15"/>
                <p:cNvSpPr txBox="1"/>
                <p:nvPr/>
              </p:nvSpPr>
              <p:spPr>
                <a:xfrm>
                  <a:off x="11198505" y="3229283"/>
                  <a:ext cx="717630" cy="369332"/>
                </a:xfrm>
                <a:prstGeom prst="rect">
                  <a:avLst/>
                </a:prstGeom>
                <a:noFill/>
              </p:spPr>
              <p:txBody>
                <a:bodyPr wrap="square" rtlCol="0">
                  <a:spAutoFit/>
                </a:bodyPr>
                <a:lstStyle/>
                <a:p>
                  <a:r>
                    <a:rPr lang="en-US" altLang="ko-KR" b="1" dirty="0" smtClean="0">
                      <a:solidFill>
                        <a:schemeClr val="bg1"/>
                      </a:solidFill>
                    </a:rPr>
                    <a:t>10.8</a:t>
                  </a:r>
                  <a:endParaRPr lang="ko-KR" altLang="en-US" b="1" dirty="0">
                    <a:solidFill>
                      <a:schemeClr val="bg1"/>
                    </a:solidFill>
                  </a:endParaRPr>
                </a:p>
              </p:txBody>
            </p:sp>
          </p:grpSp>
        </p:grpSp>
        <p:grpSp>
          <p:nvGrpSpPr>
            <p:cNvPr id="37" name="그룹 36"/>
            <p:cNvGrpSpPr/>
            <p:nvPr/>
          </p:nvGrpSpPr>
          <p:grpSpPr>
            <a:xfrm>
              <a:off x="6836660" y="3639537"/>
              <a:ext cx="2724150" cy="2733675"/>
              <a:chOff x="3588032" y="-11386"/>
              <a:chExt cx="2724150" cy="2733675"/>
            </a:xfrm>
          </p:grpSpPr>
          <p:pic>
            <p:nvPicPr>
              <p:cNvPr id="38" name="그림 37"/>
              <p:cNvPicPr>
                <a:picLocks noChangeAspect="1"/>
              </p:cNvPicPr>
              <p:nvPr/>
            </p:nvPicPr>
            <p:blipFill>
              <a:blip r:embed="rId5"/>
              <a:stretch>
                <a:fillRect/>
              </a:stretch>
            </p:blipFill>
            <p:spPr>
              <a:xfrm>
                <a:off x="3588032" y="-11386"/>
                <a:ext cx="2724150" cy="2733675"/>
              </a:xfrm>
              <a:prstGeom prst="rect">
                <a:avLst/>
              </a:prstGeom>
            </p:spPr>
          </p:pic>
          <p:grpSp>
            <p:nvGrpSpPr>
              <p:cNvPr id="39" name="그룹 38"/>
              <p:cNvGrpSpPr/>
              <p:nvPr/>
            </p:nvGrpSpPr>
            <p:grpSpPr>
              <a:xfrm>
                <a:off x="5268921" y="2056285"/>
                <a:ext cx="972275" cy="526119"/>
                <a:chOff x="11036458" y="4061368"/>
                <a:chExt cx="972275" cy="526119"/>
              </a:xfrm>
            </p:grpSpPr>
            <p:sp>
              <p:nvSpPr>
                <p:cNvPr id="40" name="구름 모양 설명선 39"/>
                <p:cNvSpPr/>
                <p:nvPr/>
              </p:nvSpPr>
              <p:spPr>
                <a:xfrm>
                  <a:off x="11036458" y="4061368"/>
                  <a:ext cx="972275" cy="526119"/>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n w="0"/>
                    <a:solidFill>
                      <a:schemeClr val="tx1"/>
                    </a:solidFill>
                    <a:effectLst>
                      <a:outerShdw blurRad="38100" dist="19050" dir="2700000" algn="tl" rotWithShape="0">
                        <a:schemeClr val="dk1">
                          <a:alpha val="40000"/>
                        </a:schemeClr>
                      </a:outerShdw>
                    </a:effectLst>
                  </a:endParaRPr>
                </a:p>
              </p:txBody>
            </p:sp>
            <p:sp>
              <p:nvSpPr>
                <p:cNvPr id="41" name="TextBox 40"/>
                <p:cNvSpPr txBox="1"/>
                <p:nvPr/>
              </p:nvSpPr>
              <p:spPr>
                <a:xfrm>
                  <a:off x="11282291" y="4139762"/>
                  <a:ext cx="717630" cy="369332"/>
                </a:xfrm>
                <a:prstGeom prst="rect">
                  <a:avLst/>
                </a:prstGeom>
                <a:noFill/>
              </p:spPr>
              <p:txBody>
                <a:bodyPr wrap="square" rtlCol="0">
                  <a:spAutoFit/>
                </a:bodyPr>
                <a:lstStyle/>
                <a:p>
                  <a:r>
                    <a:rPr lang="en-US" altLang="ko-KR" b="1" dirty="0" smtClean="0">
                      <a:solidFill>
                        <a:schemeClr val="bg1"/>
                      </a:solidFill>
                    </a:rPr>
                    <a:t>2.5</a:t>
                  </a:r>
                  <a:endParaRPr lang="ko-KR" altLang="en-US" b="1" dirty="0">
                    <a:solidFill>
                      <a:schemeClr val="bg1"/>
                    </a:solidFill>
                  </a:endParaRPr>
                </a:p>
              </p:txBody>
            </p:sp>
          </p:grpSp>
        </p:grpSp>
        <p:sp>
          <p:nvSpPr>
            <p:cNvPr id="51" name="직사각형 50"/>
            <p:cNvSpPr/>
            <p:nvPr/>
          </p:nvSpPr>
          <p:spPr>
            <a:xfrm>
              <a:off x="2451808" y="3284144"/>
              <a:ext cx="2573140" cy="276999"/>
            </a:xfrm>
            <a:prstGeom prst="rect">
              <a:avLst/>
            </a:prstGeom>
          </p:spPr>
          <p:txBody>
            <a:bodyPr wrap="none">
              <a:spAutoFit/>
            </a:bodyPr>
            <a:lstStyle/>
            <a:p>
              <a:r>
                <a:rPr lang="en-US" altLang="ko-KR" sz="1200" b="1" i="0" dirty="0" smtClean="0">
                  <a:solidFill>
                    <a:srgbClr val="34495E"/>
                  </a:solidFill>
                  <a:effectLst/>
                  <a:latin typeface="Source Sans Pro"/>
                </a:rPr>
                <a:t>S2A_MSIL1C_20180227T021631</a:t>
              </a:r>
              <a:endParaRPr lang="ko-KR" altLang="en-US" sz="1200" dirty="0"/>
            </a:p>
          </p:txBody>
        </p:sp>
        <p:sp>
          <p:nvSpPr>
            <p:cNvPr id="52" name="직사각형 51"/>
            <p:cNvSpPr/>
            <p:nvPr/>
          </p:nvSpPr>
          <p:spPr>
            <a:xfrm>
              <a:off x="2438078" y="6341984"/>
              <a:ext cx="2483372" cy="276999"/>
            </a:xfrm>
            <a:prstGeom prst="rect">
              <a:avLst/>
            </a:prstGeom>
          </p:spPr>
          <p:txBody>
            <a:bodyPr wrap="none">
              <a:spAutoFit/>
            </a:bodyPr>
            <a:lstStyle/>
            <a:p>
              <a:r>
                <a:rPr lang="en-US" altLang="ko-KR" sz="1200" b="1" i="0" dirty="0" smtClean="0">
                  <a:solidFill>
                    <a:srgbClr val="34495E"/>
                  </a:solidFill>
                  <a:effectLst/>
                  <a:latin typeface="Source Sans Pro"/>
                </a:rPr>
                <a:t>S2A_MSIL1C_20180217T02174</a:t>
              </a:r>
              <a:endParaRPr lang="ko-KR" altLang="en-US" sz="1200" dirty="0"/>
            </a:p>
          </p:txBody>
        </p:sp>
        <p:sp>
          <p:nvSpPr>
            <p:cNvPr id="53" name="직사각형 52"/>
            <p:cNvSpPr/>
            <p:nvPr/>
          </p:nvSpPr>
          <p:spPr>
            <a:xfrm>
              <a:off x="7031001" y="3294079"/>
              <a:ext cx="2257611" cy="251817"/>
            </a:xfrm>
            <a:prstGeom prst="rect">
              <a:avLst/>
            </a:prstGeom>
          </p:spPr>
          <p:txBody>
            <a:bodyPr wrap="none">
              <a:spAutoFit/>
            </a:bodyPr>
            <a:lstStyle/>
            <a:p>
              <a:r>
                <a:rPr lang="en-US" altLang="ko-KR" sz="1200" b="1" i="0" dirty="0" smtClean="0">
                  <a:solidFill>
                    <a:srgbClr val="34495E"/>
                  </a:solidFill>
                  <a:effectLst/>
                  <a:latin typeface="Source Sans Pro"/>
                </a:rPr>
                <a:t>S2A_MSIL1C_20180207T02184</a:t>
              </a:r>
              <a:endParaRPr lang="ko-KR" altLang="en-US" sz="1200" dirty="0"/>
            </a:p>
          </p:txBody>
        </p:sp>
        <p:sp>
          <p:nvSpPr>
            <p:cNvPr id="54" name="직사각형 53"/>
            <p:cNvSpPr/>
            <p:nvPr/>
          </p:nvSpPr>
          <p:spPr>
            <a:xfrm>
              <a:off x="6919890" y="6364397"/>
              <a:ext cx="2569934" cy="276999"/>
            </a:xfrm>
            <a:prstGeom prst="rect">
              <a:avLst/>
            </a:prstGeom>
          </p:spPr>
          <p:txBody>
            <a:bodyPr wrap="none">
              <a:spAutoFit/>
            </a:bodyPr>
            <a:lstStyle/>
            <a:p>
              <a:r>
                <a:rPr lang="en-US" altLang="ko-KR" sz="1200" b="1" i="0" dirty="0" smtClean="0">
                  <a:solidFill>
                    <a:srgbClr val="34495E"/>
                  </a:solidFill>
                  <a:effectLst/>
                  <a:latin typeface="Source Sans Pro"/>
                </a:rPr>
                <a:t>S2B_MSIL1C_20181229T022109</a:t>
              </a:r>
              <a:endParaRPr lang="ko-KR" altLang="en-US" sz="1200" dirty="0"/>
            </a:p>
          </p:txBody>
        </p:sp>
        <p:sp>
          <p:nvSpPr>
            <p:cNvPr id="5" name="직사각형 4"/>
            <p:cNvSpPr/>
            <p:nvPr/>
          </p:nvSpPr>
          <p:spPr>
            <a:xfrm>
              <a:off x="5184926" y="2373546"/>
              <a:ext cx="1608133" cy="2092881"/>
            </a:xfrm>
            <a:prstGeom prst="rect">
              <a:avLst/>
            </a:prstGeom>
          </p:spPr>
          <p:txBody>
            <a:bodyPr wrap="none">
              <a:spAutoFit/>
            </a:bodyPr>
            <a:lstStyle/>
            <a:p>
              <a:r>
                <a:rPr lang="en-US" altLang="ko-KR" sz="2600" b="1" dirty="0"/>
                <a:t>The cloud </a:t>
              </a:r>
              <a:endParaRPr lang="en-US" altLang="ko-KR" sz="2600" b="1" dirty="0" smtClean="0"/>
            </a:p>
            <a:p>
              <a:r>
                <a:rPr lang="en-US" altLang="ko-KR" sz="2600" b="1" dirty="0" smtClean="0"/>
                <a:t>content </a:t>
              </a:r>
            </a:p>
            <a:p>
              <a:r>
                <a:rPr lang="en-US" altLang="ko-KR" sz="2600" b="1" dirty="0" smtClean="0"/>
                <a:t>of </a:t>
              </a:r>
            </a:p>
            <a:p>
              <a:r>
                <a:rPr lang="en-US" altLang="ko-KR" sz="2600" b="1" dirty="0" smtClean="0"/>
                <a:t>each </a:t>
              </a:r>
            </a:p>
            <a:p>
              <a:r>
                <a:rPr lang="en-US" altLang="ko-KR" sz="2600" b="1" dirty="0" smtClean="0"/>
                <a:t>images</a:t>
              </a:r>
              <a:endParaRPr lang="en-US" altLang="ko-KR" sz="2600" b="1" dirty="0"/>
            </a:p>
          </p:txBody>
        </p:sp>
      </p:grpSp>
      <p:sp>
        <p:nvSpPr>
          <p:cNvPr id="18" name="바닥글 개체 틀 17"/>
          <p:cNvSpPr>
            <a:spLocks noGrp="1"/>
          </p:cNvSpPr>
          <p:nvPr>
            <p:ph type="ftr" sz="quarter" idx="11"/>
          </p:nvPr>
        </p:nvSpPr>
        <p:spPr/>
        <p:txBody>
          <a:bodyPr/>
          <a:lstStyle/>
          <a:p>
            <a:r>
              <a:rPr lang="en-US" altLang="ko-KR" i="1" smtClean="0"/>
              <a:t>The first INU-ENU Joint Form</a:t>
            </a:r>
            <a:endParaRPr lang="ko-KR" altLang="en-US" dirty="0"/>
          </a:p>
        </p:txBody>
      </p:sp>
      <p:sp>
        <p:nvSpPr>
          <p:cNvPr id="20" name="슬라이드 번호 개체 틀 19"/>
          <p:cNvSpPr>
            <a:spLocks noGrp="1"/>
          </p:cNvSpPr>
          <p:nvPr>
            <p:ph type="sldNum" sz="quarter" idx="12"/>
          </p:nvPr>
        </p:nvSpPr>
        <p:spPr/>
        <p:txBody>
          <a:bodyPr/>
          <a:lstStyle/>
          <a:p>
            <a:fld id="{8DA2FE6B-89CA-463A-85AC-E28B6299D359}" type="slidenum">
              <a:rPr lang="ko-KR" altLang="en-US" smtClean="0"/>
              <a:t>12</a:t>
            </a:fld>
            <a:endParaRPr lang="ko-KR" altLang="en-US"/>
          </a:p>
        </p:txBody>
      </p:sp>
    </p:spTree>
    <p:extLst>
      <p:ext uri="{BB962C8B-B14F-4D97-AF65-F5344CB8AC3E}">
        <p14:creationId xmlns:p14="http://schemas.microsoft.com/office/powerpoint/2010/main" val="2295050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1247070" y="255904"/>
            <a:ext cx="10071169" cy="5564404"/>
            <a:chOff x="1247070" y="579120"/>
            <a:chExt cx="10071169" cy="5564404"/>
          </a:xfrm>
        </p:grpSpPr>
        <p:pic>
          <p:nvPicPr>
            <p:cNvPr id="17409" name="_x53989376" descr="EMB000008280a3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9809" y="579120"/>
              <a:ext cx="8732382" cy="4681318"/>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p:cNvSpPr/>
            <p:nvPr/>
          </p:nvSpPr>
          <p:spPr>
            <a:xfrm>
              <a:off x="1247070" y="5281750"/>
              <a:ext cx="10071169" cy="861774"/>
            </a:xfrm>
            <a:prstGeom prst="rect">
              <a:avLst/>
            </a:prstGeom>
          </p:spPr>
          <p:txBody>
            <a:bodyPr wrap="square">
              <a:spAutoFit/>
            </a:bodyPr>
            <a:lstStyle/>
            <a:p>
              <a:pPr fontAlgn="base"/>
              <a:r>
                <a:rPr lang="en-US" altLang="ko-KR" sz="1600" b="1" dirty="0" smtClean="0"/>
                <a:t>                    TOA </a:t>
              </a:r>
              <a:r>
                <a:rPr lang="en-US" altLang="ko-KR" sz="1600" b="1" dirty="0"/>
                <a:t>input image L1C </a:t>
              </a:r>
              <a:r>
                <a:rPr lang="en-US" altLang="ko-KR" sz="1600" b="1" dirty="0" smtClean="0"/>
                <a:t>                  Atmospheric </a:t>
              </a:r>
              <a:r>
                <a:rPr lang="en-US" altLang="ko-KR" sz="1600" b="1" dirty="0"/>
                <a:t>corrected </a:t>
              </a:r>
              <a:r>
                <a:rPr lang="en-US" altLang="ko-KR" sz="1600" b="1" dirty="0">
                  <a:solidFill>
                    <a:srgbClr val="FF0000"/>
                  </a:solidFill>
                </a:rPr>
                <a:t>BOA</a:t>
              </a:r>
              <a:r>
                <a:rPr lang="en-US" altLang="ko-KR" sz="1600" b="1" dirty="0"/>
                <a:t> </a:t>
              </a:r>
              <a:r>
                <a:rPr lang="en-US" altLang="ko-KR" sz="1600" b="1" dirty="0" smtClean="0"/>
                <a:t>              </a:t>
              </a:r>
              <a:r>
                <a:rPr lang="en-US" altLang="ko-KR" sz="1600" b="1" dirty="0" err="1" smtClean="0">
                  <a:solidFill>
                    <a:srgbClr val="FF0000"/>
                  </a:solidFill>
                </a:rPr>
                <a:t>BOA</a:t>
              </a:r>
              <a:r>
                <a:rPr lang="en-US" altLang="ko-KR" sz="1600" b="1" dirty="0" smtClean="0">
                  <a:solidFill>
                    <a:srgbClr val="FF0000"/>
                  </a:solidFill>
                </a:rPr>
                <a:t> </a:t>
              </a:r>
              <a:r>
                <a:rPr lang="en-US" altLang="ko-KR" sz="1600" b="1" dirty="0">
                  <a:solidFill>
                    <a:srgbClr val="FF0000"/>
                  </a:solidFill>
                </a:rPr>
                <a:t>L2A </a:t>
              </a:r>
              <a:r>
                <a:rPr lang="en-US" altLang="ko-KR" sz="1600" b="1" dirty="0"/>
                <a:t>image from Hub</a:t>
              </a:r>
            </a:p>
            <a:p>
              <a:pPr fontAlgn="base"/>
              <a:r>
                <a:rPr lang="en-US" altLang="ko-KR" sz="1600" b="1" dirty="0" smtClean="0"/>
                <a:t>                                                                           simulated </a:t>
              </a:r>
              <a:r>
                <a:rPr lang="en-US" altLang="ko-KR" sz="1600" b="1" dirty="0">
                  <a:solidFill>
                    <a:srgbClr val="FF0000"/>
                  </a:solidFill>
                </a:rPr>
                <a:t>L2A  </a:t>
              </a:r>
              <a:r>
                <a:rPr lang="en-US" altLang="ko-KR" sz="1600" b="1" dirty="0" smtClean="0">
                  <a:solidFill>
                    <a:srgbClr val="FF0000"/>
                  </a:solidFill>
                </a:rPr>
                <a:t>from L1C image                 </a:t>
              </a:r>
              <a:r>
                <a:rPr lang="en-US" altLang="ko-KR" sz="1600" b="1" dirty="0" smtClean="0"/>
                <a:t>(</a:t>
              </a:r>
              <a:r>
                <a:rPr lang="en-US" altLang="ko-KR" sz="1600" b="1" dirty="0"/>
                <a:t>Results from </a:t>
              </a:r>
              <a:r>
                <a:rPr lang="en-US" altLang="ko-KR" sz="1600" b="1" dirty="0" smtClean="0"/>
                <a:t>ESA)</a:t>
              </a:r>
              <a:endParaRPr lang="en-US" altLang="ko-KR" sz="1600" b="1" dirty="0"/>
            </a:p>
            <a:p>
              <a:pPr fontAlgn="base"/>
              <a:endParaRPr lang="en-US" altLang="ko-KR" sz="1600" b="1" dirty="0">
                <a:solidFill>
                  <a:srgbClr val="FF0000"/>
                </a:solidFill>
              </a:endParaRPr>
            </a:p>
          </p:txBody>
        </p:sp>
      </p:grpSp>
      <p:sp>
        <p:nvSpPr>
          <p:cNvPr id="5" name="TextBox 4"/>
          <p:cNvSpPr txBox="1"/>
          <p:nvPr/>
        </p:nvSpPr>
        <p:spPr>
          <a:xfrm>
            <a:off x="1775215" y="5511240"/>
            <a:ext cx="9014878" cy="877163"/>
          </a:xfrm>
          <a:prstGeom prst="rect">
            <a:avLst/>
          </a:prstGeom>
          <a:noFill/>
        </p:spPr>
        <p:txBody>
          <a:bodyPr wrap="square" rtlCol="0">
            <a:spAutoFit/>
          </a:bodyPr>
          <a:lstStyle/>
          <a:p>
            <a:r>
              <a:rPr lang="en-US" altLang="ko-KR" sz="1700" b="1" dirty="0"/>
              <a:t>Figure TOA Level-1C image(left), associated Level-2A BOA image(center) generated using Sen2cor </a:t>
            </a:r>
            <a:endParaRPr lang="en-US" altLang="ko-KR" sz="1700" b="1" dirty="0" smtClean="0"/>
          </a:p>
          <a:p>
            <a:r>
              <a:rPr lang="en-US" altLang="ko-KR" sz="1700" b="1" dirty="0" smtClean="0"/>
              <a:t>toolbox</a:t>
            </a:r>
            <a:r>
              <a:rPr lang="en-US" altLang="ko-KR" sz="1700" b="1" dirty="0"/>
              <a:t>, and Level-2A BOA image(right) download from data Hub </a:t>
            </a:r>
            <a:endParaRPr lang="en-US" altLang="ko-KR" sz="1700" b="1" dirty="0" smtClean="0"/>
          </a:p>
          <a:p>
            <a:r>
              <a:rPr lang="en-US" altLang="ko-KR" sz="1700" b="1" dirty="0" smtClean="0"/>
              <a:t>                            (3</a:t>
            </a:r>
            <a:r>
              <a:rPr lang="en-US" altLang="ko-KR" sz="1700" b="1" baseline="30000" dirty="0" smtClean="0"/>
              <a:t>rd</a:t>
            </a:r>
            <a:r>
              <a:rPr lang="en-US" altLang="ko-KR" sz="1700" b="1" dirty="0" smtClean="0"/>
              <a:t> January, 2019, Natural color, </a:t>
            </a:r>
            <a:r>
              <a:rPr lang="en-US" altLang="ko-KR" sz="1700" b="1" dirty="0" smtClean="0">
                <a:solidFill>
                  <a:srgbClr val="FF0000"/>
                </a:solidFill>
              </a:rPr>
              <a:t>Cloud </a:t>
            </a:r>
            <a:r>
              <a:rPr lang="en-US" altLang="ko-KR" sz="1700" b="1" dirty="0">
                <a:solidFill>
                  <a:srgbClr val="FF0000"/>
                </a:solidFill>
              </a:rPr>
              <a:t>cover percentage 1.23</a:t>
            </a:r>
            <a:r>
              <a:rPr lang="en-US" altLang="ko-KR" sz="1700" b="1" dirty="0" smtClean="0">
                <a:solidFill>
                  <a:srgbClr val="FF0000"/>
                </a:solidFill>
              </a:rPr>
              <a:t>%)</a:t>
            </a:r>
            <a:endParaRPr lang="ko-KR" altLang="en-US" sz="1700" b="1" dirty="0">
              <a:solidFill>
                <a:srgbClr val="FF0000"/>
              </a:solidFill>
            </a:endParaRPr>
          </a:p>
        </p:txBody>
      </p:sp>
      <p:sp>
        <p:nvSpPr>
          <p:cNvPr id="7" name="바닥글 개체 틀 6"/>
          <p:cNvSpPr>
            <a:spLocks noGrp="1"/>
          </p:cNvSpPr>
          <p:nvPr>
            <p:ph type="ftr" sz="quarter" idx="11"/>
          </p:nvPr>
        </p:nvSpPr>
        <p:spPr/>
        <p:txBody>
          <a:bodyPr/>
          <a:lstStyle/>
          <a:p>
            <a:r>
              <a:rPr lang="en-US" altLang="ko-KR" i="1" smtClean="0"/>
              <a:t>The first INU-ENU Joint Form</a:t>
            </a:r>
            <a:endParaRPr lang="ko-KR" altLang="en-US" dirty="0"/>
          </a:p>
        </p:txBody>
      </p:sp>
      <p:sp>
        <p:nvSpPr>
          <p:cNvPr id="9" name="슬라이드 번호 개체 틀 8"/>
          <p:cNvSpPr>
            <a:spLocks noGrp="1"/>
          </p:cNvSpPr>
          <p:nvPr>
            <p:ph type="sldNum" sz="quarter" idx="12"/>
          </p:nvPr>
        </p:nvSpPr>
        <p:spPr/>
        <p:txBody>
          <a:bodyPr/>
          <a:lstStyle/>
          <a:p>
            <a:fld id="{8DA2FE6B-89CA-463A-85AC-E28B6299D359}" type="slidenum">
              <a:rPr lang="ko-KR" altLang="en-US" smtClean="0"/>
              <a:t>13</a:t>
            </a:fld>
            <a:endParaRPr lang="ko-KR" altLang="en-US"/>
          </a:p>
        </p:txBody>
      </p:sp>
    </p:spTree>
    <p:extLst>
      <p:ext uri="{BB962C8B-B14F-4D97-AF65-F5344CB8AC3E}">
        <p14:creationId xmlns:p14="http://schemas.microsoft.com/office/powerpoint/2010/main" val="34076237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8" name="그림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907" y="5730327"/>
            <a:ext cx="926322" cy="926322"/>
          </a:xfrm>
          <a:prstGeom prst="rect">
            <a:avLst/>
          </a:prstGeom>
        </p:spPr>
      </p:pic>
      <p:pic>
        <p:nvPicPr>
          <p:cNvPr id="6" name="Picture 4" descr="Sentinel-2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0657" y="5730328"/>
            <a:ext cx="926322" cy="926322"/>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p:cNvSpPr/>
          <p:nvPr/>
        </p:nvSpPr>
        <p:spPr>
          <a:xfrm>
            <a:off x="821803" y="457200"/>
            <a:ext cx="3066865" cy="630942"/>
          </a:xfrm>
          <a:prstGeom prst="rect">
            <a:avLst/>
          </a:prstGeom>
        </p:spPr>
        <p:txBody>
          <a:bodyPr wrap="none">
            <a:spAutoFit/>
          </a:bodyPr>
          <a:lstStyle/>
          <a:p>
            <a:r>
              <a:rPr lang="en-US" altLang="ko-KR" sz="3500" b="1" dirty="0">
                <a:latin typeface="맑은 고딕" panose="020B0503020000020004" pitchFamily="50" charset="-127"/>
                <a:cs typeface="Times New Roman" panose="02020603050405020304" pitchFamily="18" charset="0"/>
              </a:rPr>
              <a:t>Methodology</a:t>
            </a:r>
            <a:endParaRPr lang="ko-KR" altLang="en-US" sz="3500" dirty="0"/>
          </a:p>
        </p:txBody>
      </p:sp>
      <p:sp>
        <p:nvSpPr>
          <p:cNvPr id="3" name="TextBox 2"/>
          <p:cNvSpPr txBox="1"/>
          <p:nvPr/>
        </p:nvSpPr>
        <p:spPr>
          <a:xfrm>
            <a:off x="821803" y="1362520"/>
            <a:ext cx="10718156" cy="4093428"/>
          </a:xfrm>
          <a:prstGeom prst="rect">
            <a:avLst/>
          </a:prstGeom>
          <a:noFill/>
        </p:spPr>
        <p:txBody>
          <a:bodyPr wrap="square" rtlCol="0">
            <a:spAutoFit/>
          </a:bodyPr>
          <a:lstStyle/>
          <a:p>
            <a:pPr algn="just"/>
            <a:r>
              <a:rPr lang="en-US" altLang="ko-KR" sz="2000" dirty="0" smtClean="0">
                <a:latin typeface="+mj-ea"/>
                <a:ea typeface="+mj-ea"/>
              </a:rPr>
              <a:t>   </a:t>
            </a:r>
            <a:r>
              <a:rPr lang="en-US" altLang="ko-KR" sz="2000" b="1" dirty="0" smtClean="0">
                <a:latin typeface="+mj-ea"/>
                <a:ea typeface="+mj-ea"/>
              </a:rPr>
              <a:t>Natural </a:t>
            </a:r>
            <a:r>
              <a:rPr lang="en-US" altLang="ko-KR" sz="2000" b="1" dirty="0">
                <a:latin typeface="+mj-ea"/>
                <a:ea typeface="+mj-ea"/>
              </a:rPr>
              <a:t>vegetation cover and agricultural crops are frequently the subjects of remote sensing studies. </a:t>
            </a:r>
            <a:r>
              <a:rPr lang="en-US" altLang="ko-KR" sz="2000" dirty="0">
                <a:latin typeface="+mj-ea"/>
                <a:ea typeface="+mj-ea"/>
              </a:rPr>
              <a:t>The information obtained in this way is a source of knowledge used </a:t>
            </a:r>
            <a:r>
              <a:rPr lang="en-US" altLang="ko-KR" sz="2000" b="1" dirty="0">
                <a:solidFill>
                  <a:srgbClr val="FF0000"/>
                </a:solidFill>
                <a:latin typeface="+mj-ea"/>
                <a:ea typeface="+mj-ea"/>
              </a:rPr>
              <a:t>for monitoring and evaluating the Earth’s vegetative cover</a:t>
            </a:r>
            <a:r>
              <a:rPr lang="en-US" altLang="ko-KR" sz="2000" dirty="0">
                <a:latin typeface="+mj-ea"/>
                <a:ea typeface="+mj-ea"/>
              </a:rPr>
              <a:t>. </a:t>
            </a:r>
            <a:endParaRPr lang="en-US" altLang="ko-KR" sz="2000" dirty="0" smtClean="0">
              <a:latin typeface="+mj-ea"/>
              <a:ea typeface="+mj-ea"/>
            </a:endParaRPr>
          </a:p>
          <a:p>
            <a:pPr algn="just"/>
            <a:endParaRPr lang="en-US" altLang="ko-KR" sz="2000" dirty="0">
              <a:latin typeface="+mj-ea"/>
              <a:ea typeface="+mj-ea"/>
            </a:endParaRPr>
          </a:p>
          <a:p>
            <a:pPr algn="just"/>
            <a:r>
              <a:rPr lang="en-US" altLang="ko-KR" sz="2000" dirty="0">
                <a:latin typeface="+mj-ea"/>
                <a:ea typeface="+mj-ea"/>
              </a:rPr>
              <a:t>Using by </a:t>
            </a:r>
            <a:r>
              <a:rPr lang="en-US" altLang="ko-KR" sz="2000" b="1" dirty="0">
                <a:solidFill>
                  <a:srgbClr val="FF0000"/>
                </a:solidFill>
                <a:latin typeface="+mj-ea"/>
                <a:ea typeface="+mj-ea"/>
              </a:rPr>
              <a:t>QGIS-SCP plugin and SNAP toolbox </a:t>
            </a:r>
            <a:r>
              <a:rPr lang="en-US" altLang="ko-KR" sz="2000" dirty="0">
                <a:latin typeface="+mj-ea"/>
                <a:ea typeface="+mj-ea"/>
              </a:rPr>
              <a:t>explores classification using </a:t>
            </a:r>
            <a:endParaRPr lang="en-US" altLang="ko-KR" sz="2000" dirty="0" smtClean="0">
              <a:latin typeface="+mj-ea"/>
              <a:ea typeface="+mj-ea"/>
            </a:endParaRPr>
          </a:p>
          <a:p>
            <a:pPr algn="just"/>
            <a:endParaRPr lang="en-US" altLang="ko-KR" sz="2000" dirty="0">
              <a:latin typeface="+mj-ea"/>
              <a:ea typeface="+mj-ea"/>
            </a:endParaRPr>
          </a:p>
          <a:p>
            <a:pPr algn="just"/>
            <a:r>
              <a:rPr lang="en-US" altLang="ko-KR" sz="2000" b="1" dirty="0" smtClean="0">
                <a:latin typeface="+mj-ea"/>
                <a:ea typeface="+mj-ea"/>
              </a:rPr>
              <a:t>The selected </a:t>
            </a:r>
            <a:r>
              <a:rPr lang="en-US" altLang="ko-KR" sz="2000" b="1" dirty="0">
                <a:latin typeface="+mj-ea"/>
                <a:ea typeface="+mj-ea"/>
              </a:rPr>
              <a:t>bands </a:t>
            </a:r>
            <a:r>
              <a:rPr lang="en-US" altLang="ko-KR" sz="2000" b="1" dirty="0" smtClean="0">
                <a:latin typeface="+mj-ea"/>
                <a:ea typeface="+mj-ea"/>
              </a:rPr>
              <a:t>combination</a:t>
            </a:r>
            <a:r>
              <a:rPr lang="en-US" altLang="ko-KR" sz="2000" dirty="0" smtClean="0">
                <a:latin typeface="+mj-ea"/>
                <a:ea typeface="+mj-ea"/>
              </a:rPr>
              <a:t>(</a:t>
            </a:r>
            <a:r>
              <a:rPr lang="en-US" altLang="ko-KR" sz="2000" dirty="0" err="1" smtClean="0">
                <a:latin typeface="+mj-ea"/>
                <a:ea typeface="+mj-ea"/>
              </a:rPr>
              <a:t>SBc</a:t>
            </a:r>
            <a:r>
              <a:rPr lang="en-US" altLang="ko-KR" sz="2000" dirty="0" smtClean="0">
                <a:latin typeface="+mj-ea"/>
                <a:ea typeface="+mj-ea"/>
              </a:rPr>
              <a:t> </a:t>
            </a:r>
            <a:r>
              <a:rPr lang="en-US" altLang="ko-KR" sz="2000" dirty="0">
                <a:latin typeface="+mj-ea"/>
                <a:ea typeface="+mj-ea"/>
              </a:rPr>
              <a:t>: specific bands combinations based classification) </a:t>
            </a:r>
            <a:r>
              <a:rPr lang="en-US" altLang="ko-KR" sz="2000" dirty="0" smtClean="0">
                <a:latin typeface="+mj-ea"/>
                <a:ea typeface="+mj-ea"/>
              </a:rPr>
              <a:t> </a:t>
            </a:r>
          </a:p>
          <a:p>
            <a:pPr algn="just"/>
            <a:r>
              <a:rPr lang="en-US" altLang="ko-KR" sz="2000" dirty="0" smtClean="0">
                <a:latin typeface="+mj-ea"/>
                <a:ea typeface="+mj-ea"/>
              </a:rPr>
              <a:t>   Table </a:t>
            </a:r>
            <a:r>
              <a:rPr lang="en-US" altLang="ko-KR" sz="2000" dirty="0">
                <a:latin typeface="+mj-ea"/>
                <a:ea typeface="+mj-ea"/>
              </a:rPr>
              <a:t>3 summarizes the individual characteristics of each of the 12 types of band combinations. In this paper, six types of band combinations were selected and used for vegetation analysis. </a:t>
            </a:r>
            <a:endParaRPr lang="ko-KR" altLang="en-US" sz="2000" dirty="0">
              <a:latin typeface="+mj-ea"/>
              <a:ea typeface="+mj-ea"/>
            </a:endParaRPr>
          </a:p>
          <a:p>
            <a:pPr algn="just"/>
            <a:endParaRPr lang="en-US" altLang="ko-KR" sz="2000" dirty="0">
              <a:latin typeface="+mj-ea"/>
              <a:ea typeface="+mj-ea"/>
            </a:endParaRPr>
          </a:p>
          <a:p>
            <a:pPr algn="just"/>
            <a:r>
              <a:rPr lang="en-US" altLang="ko-KR" sz="2000" b="1" dirty="0" smtClean="0">
                <a:latin typeface="+mj-ea"/>
                <a:ea typeface="+mj-ea"/>
              </a:rPr>
              <a:t>Explores </a:t>
            </a:r>
            <a:r>
              <a:rPr lang="en-US" altLang="ko-KR" sz="2000" b="1" dirty="0">
                <a:latin typeface="+mj-ea"/>
                <a:ea typeface="+mj-ea"/>
              </a:rPr>
              <a:t>classification based on vegetation indices</a:t>
            </a:r>
            <a:r>
              <a:rPr lang="en-US" altLang="ko-KR" sz="2000" dirty="0">
                <a:latin typeface="+mj-ea"/>
                <a:ea typeface="+mj-ea"/>
              </a:rPr>
              <a:t> </a:t>
            </a:r>
            <a:endParaRPr lang="en-US" altLang="ko-KR" sz="2000" dirty="0" smtClean="0">
              <a:latin typeface="+mj-ea"/>
              <a:ea typeface="+mj-ea"/>
            </a:endParaRPr>
          </a:p>
          <a:p>
            <a:pPr algn="just"/>
            <a:r>
              <a:rPr lang="en-US" altLang="ko-KR" sz="2000" dirty="0" smtClean="0">
                <a:latin typeface="+mj-ea"/>
                <a:ea typeface="+mj-ea"/>
              </a:rPr>
              <a:t>   (VIs : vegetation indices based classification).           </a:t>
            </a:r>
            <a:endParaRPr lang="en-US" altLang="ko-KR" sz="2000" b="1" dirty="0" smtClean="0">
              <a:solidFill>
                <a:srgbClr val="FF0000"/>
              </a:solidFill>
              <a:latin typeface="+mj-ea"/>
              <a:ea typeface="+mj-ea"/>
            </a:endParaRPr>
          </a:p>
        </p:txBody>
      </p:sp>
      <p:sp>
        <p:nvSpPr>
          <p:cNvPr id="9" name="바닥글 개체 틀 8"/>
          <p:cNvSpPr>
            <a:spLocks noGrp="1"/>
          </p:cNvSpPr>
          <p:nvPr>
            <p:ph type="ftr" sz="quarter" idx="11"/>
          </p:nvPr>
        </p:nvSpPr>
        <p:spPr/>
        <p:txBody>
          <a:bodyPr/>
          <a:lstStyle/>
          <a:p>
            <a:r>
              <a:rPr lang="en-US" altLang="ko-KR" i="1" smtClean="0"/>
              <a:t>The first INU-ENU Joint Form</a:t>
            </a:r>
            <a:endParaRPr lang="ko-KR" altLang="en-US" dirty="0"/>
          </a:p>
        </p:txBody>
      </p:sp>
      <p:sp>
        <p:nvSpPr>
          <p:cNvPr id="11" name="슬라이드 번호 개체 틀 10"/>
          <p:cNvSpPr>
            <a:spLocks noGrp="1"/>
          </p:cNvSpPr>
          <p:nvPr>
            <p:ph type="sldNum" sz="quarter" idx="12"/>
          </p:nvPr>
        </p:nvSpPr>
        <p:spPr/>
        <p:txBody>
          <a:bodyPr/>
          <a:lstStyle/>
          <a:p>
            <a:fld id="{8DA2FE6B-89CA-463A-85AC-E28B6299D359}" type="slidenum">
              <a:rPr lang="ko-KR" altLang="en-US" smtClean="0"/>
              <a:t>14</a:t>
            </a:fld>
            <a:endParaRPr lang="ko-KR" altLang="en-US"/>
          </a:p>
        </p:txBody>
      </p:sp>
    </p:spTree>
    <p:extLst>
      <p:ext uri="{BB962C8B-B14F-4D97-AF65-F5344CB8AC3E}">
        <p14:creationId xmlns:p14="http://schemas.microsoft.com/office/powerpoint/2010/main" val="33680067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672861" y="196875"/>
            <a:ext cx="10627743" cy="830997"/>
          </a:xfrm>
          <a:prstGeom prst="rect">
            <a:avLst/>
          </a:prstGeom>
        </p:spPr>
        <p:txBody>
          <a:bodyPr wrap="square">
            <a:spAutoFit/>
          </a:bodyPr>
          <a:lstStyle/>
          <a:p>
            <a:pPr indent="508000" algn="ctr">
              <a:lnSpc>
                <a:spcPct val="160000"/>
              </a:lnSpc>
            </a:pPr>
            <a:r>
              <a:rPr lang="en-US" altLang="ko-KR" sz="3000" b="1" dirty="0" smtClean="0">
                <a:solidFill>
                  <a:srgbClr val="000000"/>
                </a:solidFill>
                <a:latin typeface="Times New Roman" panose="02020603050405020304" pitchFamily="18" charset="0"/>
                <a:ea typeface="함초롬바탕" panose="02030504000101010101" pitchFamily="18" charset="-127"/>
                <a:cs typeface="굴림" panose="020B0600000101010101" pitchFamily="50" charset="-127"/>
              </a:rPr>
              <a:t>Twelve </a:t>
            </a:r>
            <a:r>
              <a:rPr lang="en-US" altLang="ko-KR" sz="3000" b="1" dirty="0" smtClean="0">
                <a:solidFill>
                  <a:srgbClr val="000000"/>
                </a:solidFill>
                <a:latin typeface="Times New Roman" panose="02020603050405020304" pitchFamily="18" charset="0"/>
                <a:ea typeface="굴림" panose="020B0600000101010101" pitchFamily="50" charset="-127"/>
                <a:cs typeface="굴림" panose="020B0600000101010101" pitchFamily="50" charset="-127"/>
              </a:rPr>
              <a:t>types </a:t>
            </a:r>
            <a:r>
              <a:rPr lang="en-US" altLang="ko-KR" sz="3000" b="1" dirty="0">
                <a:solidFill>
                  <a:srgbClr val="000000"/>
                </a:solidFill>
                <a:latin typeface="Times New Roman" panose="02020603050405020304" pitchFamily="18" charset="0"/>
                <a:ea typeface="굴림" panose="020B0600000101010101" pitchFamily="50" charset="-127"/>
                <a:cs typeface="굴림" panose="020B0600000101010101" pitchFamily="50" charset="-127"/>
              </a:rPr>
              <a:t>of </a:t>
            </a:r>
            <a:r>
              <a:rPr lang="en-US" altLang="ko-KR" sz="3000" b="1" dirty="0">
                <a:solidFill>
                  <a:srgbClr val="FF0000"/>
                </a:solidFill>
                <a:latin typeface="Times New Roman" panose="02020603050405020304" pitchFamily="18" charset="0"/>
                <a:ea typeface="굴림" panose="020B0600000101010101" pitchFamily="50" charset="-127"/>
                <a:cs typeface="굴림" panose="020B0600000101010101" pitchFamily="50" charset="-127"/>
              </a:rPr>
              <a:t>band combinations </a:t>
            </a:r>
            <a:r>
              <a:rPr lang="en-US" altLang="ko-KR" sz="3000" b="1" dirty="0">
                <a:solidFill>
                  <a:srgbClr val="000000"/>
                </a:solidFill>
                <a:latin typeface="Times New Roman" panose="02020603050405020304" pitchFamily="18" charset="0"/>
                <a:ea typeface="굴림" panose="020B0600000101010101" pitchFamily="50" charset="-127"/>
                <a:cs typeface="굴림" panose="020B0600000101010101" pitchFamily="50" charset="-127"/>
              </a:rPr>
              <a:t>and it’s </a:t>
            </a:r>
            <a:r>
              <a:rPr lang="en-US" altLang="ko-KR" sz="3000" b="1" dirty="0" smtClean="0">
                <a:solidFill>
                  <a:srgbClr val="000000"/>
                </a:solidFill>
                <a:latin typeface="Times New Roman" panose="02020603050405020304" pitchFamily="18" charset="0"/>
                <a:ea typeface="굴림" panose="020B0600000101010101" pitchFamily="50" charset="-127"/>
                <a:cs typeface="굴림" panose="020B0600000101010101" pitchFamily="50" charset="-127"/>
              </a:rPr>
              <a:t>characteristics</a:t>
            </a:r>
            <a:endParaRPr lang="ko-KR" altLang="ko-KR" sz="3000" b="1" dirty="0">
              <a:solidFill>
                <a:srgbClr val="000000"/>
              </a:solidFill>
              <a:effectLst/>
              <a:latin typeface="굴림" panose="020B0600000101010101" pitchFamily="50" charset="-127"/>
              <a:ea typeface="굴림" panose="020B0600000101010101" pitchFamily="50" charset="-127"/>
              <a:cs typeface="굴림" panose="020B0600000101010101" pitchFamily="50" charset="-127"/>
            </a:endParaRPr>
          </a:p>
        </p:txBody>
      </p:sp>
      <p:pic>
        <p:nvPicPr>
          <p:cNvPr id="3" name="그림 2"/>
          <p:cNvPicPr/>
          <p:nvPr/>
        </p:nvPicPr>
        <p:blipFill>
          <a:blip r:embed="rId2"/>
          <a:stretch>
            <a:fillRect/>
          </a:stretch>
        </p:blipFill>
        <p:spPr>
          <a:xfrm>
            <a:off x="2268448" y="1169068"/>
            <a:ext cx="7963572" cy="5069686"/>
          </a:xfrm>
          <a:prstGeom prst="rect">
            <a:avLst/>
          </a:prstGeom>
        </p:spPr>
      </p:pic>
      <p:sp>
        <p:nvSpPr>
          <p:cNvPr id="6" name="바닥글 개체 틀 5"/>
          <p:cNvSpPr>
            <a:spLocks noGrp="1"/>
          </p:cNvSpPr>
          <p:nvPr>
            <p:ph type="ftr" sz="quarter" idx="11"/>
          </p:nvPr>
        </p:nvSpPr>
        <p:spPr/>
        <p:txBody>
          <a:bodyPr/>
          <a:lstStyle/>
          <a:p>
            <a:r>
              <a:rPr lang="en-US" altLang="ko-KR" i="1" smtClean="0"/>
              <a:t>The first INU-ENU Joint Form</a:t>
            </a:r>
            <a:endParaRPr lang="ko-KR" altLang="en-US" dirty="0"/>
          </a:p>
        </p:txBody>
      </p:sp>
      <p:sp>
        <p:nvSpPr>
          <p:cNvPr id="8" name="슬라이드 번호 개체 틀 7"/>
          <p:cNvSpPr>
            <a:spLocks noGrp="1"/>
          </p:cNvSpPr>
          <p:nvPr>
            <p:ph type="sldNum" sz="quarter" idx="12"/>
          </p:nvPr>
        </p:nvSpPr>
        <p:spPr/>
        <p:txBody>
          <a:bodyPr/>
          <a:lstStyle/>
          <a:p>
            <a:fld id="{8DA2FE6B-89CA-463A-85AC-E28B6299D359}" type="slidenum">
              <a:rPr lang="ko-KR" altLang="en-US" smtClean="0"/>
              <a:t>15</a:t>
            </a:fld>
            <a:endParaRPr lang="ko-KR" altLang="en-US"/>
          </a:p>
        </p:txBody>
      </p:sp>
    </p:spTree>
    <p:extLst>
      <p:ext uri="{BB962C8B-B14F-4D97-AF65-F5344CB8AC3E}">
        <p14:creationId xmlns:p14="http://schemas.microsoft.com/office/powerpoint/2010/main" val="37808539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p:cNvGrpSpPr/>
          <p:nvPr/>
        </p:nvGrpSpPr>
        <p:grpSpPr>
          <a:xfrm>
            <a:off x="685800" y="374134"/>
            <a:ext cx="10043464" cy="1543661"/>
            <a:chOff x="685800" y="902454"/>
            <a:chExt cx="10043464" cy="1543661"/>
          </a:xfrm>
        </p:grpSpPr>
        <p:sp>
          <p:nvSpPr>
            <p:cNvPr id="2" name="직사각형 1"/>
            <p:cNvSpPr/>
            <p:nvPr/>
          </p:nvSpPr>
          <p:spPr>
            <a:xfrm>
              <a:off x="7503020" y="2122950"/>
              <a:ext cx="3033203" cy="323165"/>
            </a:xfrm>
            <a:prstGeom prst="rect">
              <a:avLst/>
            </a:prstGeom>
          </p:spPr>
          <p:txBody>
            <a:bodyPr wrap="none">
              <a:spAutoFit/>
            </a:bodyPr>
            <a:lstStyle/>
            <a:p>
              <a:r>
                <a:rPr lang="en-US" altLang="ko-KR" sz="1500" b="1" dirty="0"/>
                <a:t>Equation </a:t>
              </a:r>
              <a:r>
                <a:rPr lang="en-US" altLang="ko-KR" sz="1500" b="1" dirty="0" smtClean="0"/>
                <a:t>for </a:t>
              </a:r>
              <a:r>
                <a:rPr lang="en-US" altLang="ko-KR" sz="1500" b="1" dirty="0"/>
                <a:t>SENTINEL-2 </a:t>
              </a:r>
              <a:r>
                <a:rPr lang="en-US" altLang="ko-KR" sz="1500" b="1" dirty="0" smtClean="0"/>
                <a:t>NDVI</a:t>
              </a:r>
              <a:endParaRPr lang="ko-KR" altLang="en-US" sz="1500" dirty="0"/>
            </a:p>
          </p:txBody>
        </p:sp>
        <p:sp>
          <p:nvSpPr>
            <p:cNvPr id="11" name="TextBox 10"/>
            <p:cNvSpPr txBox="1"/>
            <p:nvPr/>
          </p:nvSpPr>
          <p:spPr>
            <a:xfrm>
              <a:off x="685800" y="902454"/>
              <a:ext cx="10043464" cy="553998"/>
            </a:xfrm>
            <a:prstGeom prst="rect">
              <a:avLst/>
            </a:prstGeom>
            <a:noFill/>
          </p:spPr>
          <p:txBody>
            <a:bodyPr wrap="square" rtlCol="0">
              <a:spAutoFit/>
            </a:bodyPr>
            <a:lstStyle/>
            <a:p>
              <a:r>
                <a:rPr lang="en-US" altLang="ko-KR" sz="3000" b="1" dirty="0" smtClean="0">
                  <a:solidFill>
                    <a:srgbClr val="FF0000"/>
                  </a:solidFill>
                </a:rPr>
                <a:t>Normalized Difference Vegetation Index : NDVI</a:t>
              </a:r>
              <a:endParaRPr lang="ko-KR" altLang="en-US" sz="3000" dirty="0">
                <a:solidFill>
                  <a:srgbClr val="FF0000"/>
                </a:solidFill>
              </a:endParaRPr>
            </a:p>
          </p:txBody>
        </p:sp>
        <p:pic>
          <p:nvPicPr>
            <p:cNvPr id="7179"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9390" y="1603103"/>
              <a:ext cx="5398770" cy="843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 name="그룹 4"/>
          <p:cNvGrpSpPr/>
          <p:nvPr/>
        </p:nvGrpSpPr>
        <p:grpSpPr>
          <a:xfrm>
            <a:off x="723950" y="2827743"/>
            <a:ext cx="10060516" cy="1598702"/>
            <a:chOff x="767080" y="3159760"/>
            <a:chExt cx="10060516" cy="1598702"/>
          </a:xfrm>
        </p:grpSpPr>
        <p:sp>
          <p:nvSpPr>
            <p:cNvPr id="3" name="TextBox 2"/>
            <p:cNvSpPr txBox="1"/>
            <p:nvPr/>
          </p:nvSpPr>
          <p:spPr>
            <a:xfrm>
              <a:off x="767080" y="3159760"/>
              <a:ext cx="10043464" cy="553998"/>
            </a:xfrm>
            <a:prstGeom prst="rect">
              <a:avLst/>
            </a:prstGeom>
            <a:noFill/>
          </p:spPr>
          <p:txBody>
            <a:bodyPr wrap="square" rtlCol="0">
              <a:spAutoFit/>
            </a:bodyPr>
            <a:lstStyle/>
            <a:p>
              <a:r>
                <a:rPr lang="en-US" altLang="ko-KR" sz="3000" b="1" dirty="0" smtClean="0">
                  <a:solidFill>
                    <a:srgbClr val="FF0000"/>
                  </a:solidFill>
                </a:rPr>
                <a:t>Green Chlorophyll Index for </a:t>
              </a:r>
              <a:r>
                <a:rPr lang="en-US" altLang="ko-KR" sz="3000" b="1" dirty="0">
                  <a:solidFill>
                    <a:srgbClr val="FF0000"/>
                  </a:solidFill>
                </a:rPr>
                <a:t>Senescing </a:t>
              </a:r>
              <a:r>
                <a:rPr lang="en-US" altLang="ko-KR" sz="3000" b="1" dirty="0" smtClean="0">
                  <a:solidFill>
                    <a:srgbClr val="FF0000"/>
                  </a:solidFill>
                </a:rPr>
                <a:t>Vegetation</a:t>
              </a:r>
              <a:endParaRPr lang="ko-KR" altLang="en-US" sz="3000" dirty="0">
                <a:solidFill>
                  <a:srgbClr val="FF0000"/>
                </a:solidFill>
              </a:endParaRPr>
            </a:p>
          </p:txBody>
        </p:sp>
        <p:pic>
          <p:nvPicPr>
            <p:cNvPr id="7178"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390" y="3829854"/>
              <a:ext cx="5077250" cy="928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직사각형 12"/>
            <p:cNvSpPr/>
            <p:nvPr/>
          </p:nvSpPr>
          <p:spPr>
            <a:xfrm>
              <a:off x="7574141" y="4294158"/>
              <a:ext cx="3253455" cy="323165"/>
            </a:xfrm>
            <a:prstGeom prst="rect">
              <a:avLst/>
            </a:prstGeom>
          </p:spPr>
          <p:txBody>
            <a:bodyPr wrap="none">
              <a:spAutoFit/>
            </a:bodyPr>
            <a:lstStyle/>
            <a:p>
              <a:r>
                <a:rPr lang="en-US" altLang="ko-KR" sz="1500" b="1" dirty="0"/>
                <a:t>Equation </a:t>
              </a:r>
              <a:r>
                <a:rPr lang="en-US" altLang="ko-KR" sz="1500" b="1" dirty="0" smtClean="0"/>
                <a:t>for </a:t>
              </a:r>
              <a:r>
                <a:rPr lang="en-US" altLang="ko-KR" sz="1500" b="1" dirty="0"/>
                <a:t>SENTINEL-2 </a:t>
              </a:r>
              <a:r>
                <a:rPr lang="en-US" altLang="ko-KR" sz="1500" b="1" dirty="0" err="1" smtClean="0"/>
                <a:t>CIgreen</a:t>
              </a:r>
              <a:endParaRPr lang="ko-KR" altLang="en-US" sz="1500" dirty="0"/>
            </a:p>
          </p:txBody>
        </p:sp>
      </p:grpSp>
      <p:sp>
        <p:nvSpPr>
          <p:cNvPr id="7" name="TextBox 6"/>
          <p:cNvSpPr txBox="1"/>
          <p:nvPr/>
        </p:nvSpPr>
        <p:spPr>
          <a:xfrm>
            <a:off x="1469390" y="4597840"/>
            <a:ext cx="9828530" cy="1200329"/>
          </a:xfrm>
          <a:prstGeom prst="rect">
            <a:avLst/>
          </a:prstGeom>
          <a:noFill/>
        </p:spPr>
        <p:txBody>
          <a:bodyPr wrap="square" rtlCol="0">
            <a:spAutoFit/>
          </a:bodyPr>
          <a:lstStyle/>
          <a:p>
            <a:r>
              <a:rPr lang="en-US" altLang="ko-KR" dirty="0"/>
              <a:t>This </a:t>
            </a:r>
            <a:r>
              <a:rPr lang="en-US" altLang="ko-KR" dirty="0" smtClean="0"/>
              <a:t>index </a:t>
            </a:r>
            <a:r>
              <a:rPr lang="en-US" altLang="ko-KR" dirty="0"/>
              <a:t>eliminates </a:t>
            </a:r>
            <a:r>
              <a:rPr lang="en-US" altLang="ko-KR" b="1" dirty="0">
                <a:solidFill>
                  <a:srgbClr val="FF0000"/>
                </a:solidFill>
              </a:rPr>
              <a:t>highly reflective senescing vegetation </a:t>
            </a:r>
            <a:r>
              <a:rPr lang="en-US" altLang="ko-KR" dirty="0"/>
              <a:t>using filtering tests on </a:t>
            </a:r>
            <a:endParaRPr lang="en-US" altLang="ko-KR" dirty="0" smtClean="0"/>
          </a:p>
          <a:p>
            <a:r>
              <a:rPr lang="en-US" altLang="ko-KR" dirty="0" smtClean="0"/>
              <a:t>band </a:t>
            </a:r>
            <a:r>
              <a:rPr lang="en-US" altLang="ko-KR" dirty="0"/>
              <a:t>8/band 3 reflectance ratio. </a:t>
            </a:r>
            <a:r>
              <a:rPr lang="en-US" altLang="ko-KR" b="1" dirty="0" smtClean="0">
                <a:solidFill>
                  <a:srgbClr val="FF0000"/>
                </a:solidFill>
              </a:rPr>
              <a:t>Senescing </a:t>
            </a:r>
            <a:r>
              <a:rPr lang="en-US" altLang="ko-KR" b="1" dirty="0">
                <a:solidFill>
                  <a:srgbClr val="FF0000"/>
                </a:solidFill>
              </a:rPr>
              <a:t>vegetation </a:t>
            </a:r>
            <a:r>
              <a:rPr lang="en-US" altLang="ko-KR" dirty="0"/>
              <a:t>is highly reflective in NIR and more highly reflective in the green than green </a:t>
            </a:r>
            <a:r>
              <a:rPr lang="en-US" altLang="ko-KR" dirty="0" smtClean="0"/>
              <a:t>vegetation. </a:t>
            </a:r>
            <a:r>
              <a:rPr lang="en-US" altLang="ko-KR" b="1" dirty="0">
                <a:solidFill>
                  <a:srgbClr val="002060"/>
                </a:solidFill>
              </a:rPr>
              <a:t>The band 8/band 3 reflectance ratio </a:t>
            </a:r>
            <a:r>
              <a:rPr lang="en-US" altLang="ko-KR" b="1" dirty="0">
                <a:solidFill>
                  <a:srgbClr val="0070C0"/>
                </a:solidFill>
              </a:rPr>
              <a:t>is higher for vegetation than for cloud </a:t>
            </a:r>
            <a:r>
              <a:rPr lang="en-US" altLang="ko-KR" dirty="0"/>
              <a:t>or other scene features.</a:t>
            </a:r>
            <a:endParaRPr lang="ko-KR" altLang="en-US" dirty="0"/>
          </a:p>
        </p:txBody>
      </p:sp>
      <p:sp>
        <p:nvSpPr>
          <p:cNvPr id="8" name="TextBox 7"/>
          <p:cNvSpPr txBox="1"/>
          <p:nvPr/>
        </p:nvSpPr>
        <p:spPr>
          <a:xfrm>
            <a:off x="1469390" y="2123440"/>
            <a:ext cx="8568690" cy="369332"/>
          </a:xfrm>
          <a:prstGeom prst="rect">
            <a:avLst/>
          </a:prstGeom>
          <a:noFill/>
        </p:spPr>
        <p:txBody>
          <a:bodyPr wrap="square" rtlCol="0">
            <a:spAutoFit/>
          </a:bodyPr>
          <a:lstStyle/>
          <a:p>
            <a:r>
              <a:rPr lang="en-US" altLang="ko-KR" b="1" dirty="0" smtClean="0"/>
              <a:t>- </a:t>
            </a:r>
            <a:r>
              <a:rPr lang="ko-KR" altLang="en-US" b="1" dirty="0" smtClean="0"/>
              <a:t> </a:t>
            </a:r>
            <a:r>
              <a:rPr lang="en-US" altLang="ko-KR" b="1" dirty="0" smtClean="0"/>
              <a:t>&gt; Water,   0&lt;= Soil &lt;  0.1,  Vegetation &gt; 0.1 </a:t>
            </a:r>
            <a:endParaRPr lang="ko-KR" altLang="en-US" b="1" dirty="0"/>
          </a:p>
        </p:txBody>
      </p:sp>
      <p:sp>
        <p:nvSpPr>
          <p:cNvPr id="9" name="직사각형 8"/>
          <p:cNvSpPr/>
          <p:nvPr/>
        </p:nvSpPr>
        <p:spPr>
          <a:xfrm>
            <a:off x="2966157" y="5880914"/>
            <a:ext cx="8077200" cy="292388"/>
          </a:xfrm>
          <a:prstGeom prst="rect">
            <a:avLst/>
          </a:prstGeom>
        </p:spPr>
        <p:txBody>
          <a:bodyPr wrap="square">
            <a:spAutoFit/>
          </a:bodyPr>
          <a:lstStyle/>
          <a:p>
            <a:r>
              <a:rPr lang="en-US" altLang="ko-KR" sz="1300" b="1" dirty="0"/>
              <a:t>https://sentinel.esa.int/web/sentinel/technical-guides/sentinel-2-msi/level-2a/algorithm</a:t>
            </a:r>
            <a:endParaRPr lang="ko-KR" altLang="en-US" sz="1300" b="1" dirty="0"/>
          </a:p>
        </p:txBody>
      </p:sp>
      <p:sp>
        <p:nvSpPr>
          <p:cNvPr id="12" name="바닥글 개체 틀 11"/>
          <p:cNvSpPr>
            <a:spLocks noGrp="1"/>
          </p:cNvSpPr>
          <p:nvPr>
            <p:ph type="ftr" sz="quarter" idx="11"/>
          </p:nvPr>
        </p:nvSpPr>
        <p:spPr/>
        <p:txBody>
          <a:bodyPr/>
          <a:lstStyle/>
          <a:p>
            <a:r>
              <a:rPr lang="en-US" altLang="ko-KR" i="1" smtClean="0"/>
              <a:t>The first INU-ENU Joint Form</a:t>
            </a:r>
            <a:endParaRPr lang="ko-KR" altLang="en-US" dirty="0"/>
          </a:p>
        </p:txBody>
      </p:sp>
      <p:sp>
        <p:nvSpPr>
          <p:cNvPr id="15" name="슬라이드 번호 개체 틀 14"/>
          <p:cNvSpPr>
            <a:spLocks noGrp="1"/>
          </p:cNvSpPr>
          <p:nvPr>
            <p:ph type="sldNum" sz="quarter" idx="12"/>
          </p:nvPr>
        </p:nvSpPr>
        <p:spPr/>
        <p:txBody>
          <a:bodyPr/>
          <a:lstStyle/>
          <a:p>
            <a:fld id="{8DA2FE6B-89CA-463A-85AC-E28B6299D359}" type="slidenum">
              <a:rPr lang="ko-KR" altLang="en-US" smtClean="0"/>
              <a:t>16</a:t>
            </a:fld>
            <a:endParaRPr lang="ko-KR" altLang="en-US"/>
          </a:p>
        </p:txBody>
      </p:sp>
    </p:spTree>
    <p:extLst>
      <p:ext uri="{BB962C8B-B14F-4D97-AF65-F5344CB8AC3E}">
        <p14:creationId xmlns:p14="http://schemas.microsoft.com/office/powerpoint/2010/main" val="30315748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8" name="그림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907" y="5730327"/>
            <a:ext cx="926322" cy="926322"/>
          </a:xfrm>
          <a:prstGeom prst="rect">
            <a:avLst/>
          </a:prstGeom>
        </p:spPr>
      </p:pic>
      <p:pic>
        <p:nvPicPr>
          <p:cNvPr id="6" name="Picture 4" descr="Sentinel-2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0657" y="5730328"/>
            <a:ext cx="926322" cy="926322"/>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p:cNvSpPr/>
          <p:nvPr/>
        </p:nvSpPr>
        <p:spPr>
          <a:xfrm>
            <a:off x="612000" y="223996"/>
            <a:ext cx="5048754" cy="630942"/>
          </a:xfrm>
          <a:prstGeom prst="rect">
            <a:avLst/>
          </a:prstGeom>
        </p:spPr>
        <p:txBody>
          <a:bodyPr wrap="none">
            <a:spAutoFit/>
          </a:bodyPr>
          <a:lstStyle/>
          <a:p>
            <a:r>
              <a:rPr lang="en-US" altLang="ko-KR" sz="3500" b="1" dirty="0">
                <a:latin typeface="맑은 고딕" panose="020B0503020000020004" pitchFamily="50" charset="-127"/>
                <a:cs typeface="Times New Roman" panose="02020603050405020304" pitchFamily="18" charset="0"/>
              </a:rPr>
              <a:t>Results and Discussion</a:t>
            </a:r>
            <a:endParaRPr lang="ko-KR" altLang="en-US" sz="3500" dirty="0"/>
          </a:p>
        </p:txBody>
      </p:sp>
      <p:sp>
        <p:nvSpPr>
          <p:cNvPr id="3" name="직사각형 2"/>
          <p:cNvSpPr/>
          <p:nvPr/>
        </p:nvSpPr>
        <p:spPr>
          <a:xfrm>
            <a:off x="1815939" y="800213"/>
            <a:ext cx="8138287" cy="369332"/>
          </a:xfrm>
          <a:prstGeom prst="rect">
            <a:avLst/>
          </a:prstGeom>
        </p:spPr>
        <p:txBody>
          <a:bodyPr wrap="square">
            <a:spAutoFit/>
          </a:bodyPr>
          <a:lstStyle/>
          <a:p>
            <a:r>
              <a:rPr lang="en-US" altLang="ko-KR" b="1" dirty="0">
                <a:latin typeface="맑은 고딕" panose="020B0503020000020004" pitchFamily="50" charset="-127"/>
                <a:cs typeface="Times New Roman" panose="02020603050405020304" pitchFamily="18" charset="0"/>
              </a:rPr>
              <a:t>Specific Bands Combinations based Classification Comparison</a:t>
            </a:r>
            <a:endParaRPr lang="ko-KR" altLang="en-US" dirty="0"/>
          </a:p>
        </p:txBody>
      </p:sp>
      <p:sp>
        <p:nvSpPr>
          <p:cNvPr id="5" name="직사각형 4"/>
          <p:cNvSpPr/>
          <p:nvPr/>
        </p:nvSpPr>
        <p:spPr>
          <a:xfrm>
            <a:off x="8875978" y="1169545"/>
            <a:ext cx="2889195" cy="2585323"/>
          </a:xfrm>
          <a:prstGeom prst="rect">
            <a:avLst/>
          </a:prstGeom>
        </p:spPr>
        <p:txBody>
          <a:bodyPr wrap="square">
            <a:spAutoFit/>
          </a:bodyPr>
          <a:lstStyle/>
          <a:p>
            <a:pPr latinLnBrk="0"/>
            <a:r>
              <a:rPr lang="en-US" altLang="ko-KR" dirty="0" smtClean="0">
                <a:latin typeface="Times New Roman" panose="02020603050405020304" pitchFamily="18" charset="0"/>
                <a:cs typeface="Times New Roman" panose="02020603050405020304" pitchFamily="18" charset="0"/>
              </a:rPr>
              <a:t>Figure </a:t>
            </a:r>
            <a:r>
              <a:rPr lang="en-US" altLang="ko-KR" dirty="0">
                <a:latin typeface="Times New Roman" panose="02020603050405020304" pitchFamily="18" charset="0"/>
                <a:cs typeface="Times New Roman" panose="02020603050405020304" pitchFamily="18" charset="0"/>
              </a:rPr>
              <a:t>2. </a:t>
            </a:r>
            <a:endParaRPr lang="en-US" altLang="ko-KR" dirty="0" smtClean="0">
              <a:latin typeface="Times New Roman" panose="02020603050405020304" pitchFamily="18" charset="0"/>
              <a:cs typeface="Times New Roman" panose="02020603050405020304" pitchFamily="18" charset="0"/>
            </a:endParaRPr>
          </a:p>
          <a:p>
            <a:pPr latinLnBrk="0"/>
            <a:endParaRPr lang="en-US" altLang="ko-KR" dirty="0" smtClean="0">
              <a:latin typeface="Times New Roman" panose="02020603050405020304" pitchFamily="18" charset="0"/>
              <a:cs typeface="Times New Roman" panose="02020603050405020304" pitchFamily="18" charset="0"/>
            </a:endParaRPr>
          </a:p>
          <a:p>
            <a:pPr latinLnBrk="0"/>
            <a:r>
              <a:rPr lang="en-US" altLang="ko-KR" dirty="0" smtClean="0">
                <a:latin typeface="Times New Roman" panose="02020603050405020304" pitchFamily="18" charset="0"/>
                <a:cs typeface="Times New Roman" panose="02020603050405020304" pitchFamily="18" charset="0"/>
              </a:rPr>
              <a:t>Six </a:t>
            </a:r>
            <a:r>
              <a:rPr lang="en-US" altLang="ko-KR" dirty="0">
                <a:latin typeface="Times New Roman" panose="02020603050405020304" pitchFamily="18" charset="0"/>
                <a:cs typeface="Times New Roman" panose="02020603050405020304" pitchFamily="18" charset="0"/>
              </a:rPr>
              <a:t>kinds of Sentinel-2 images </a:t>
            </a:r>
            <a:r>
              <a:rPr lang="en-US" altLang="ko-KR" b="1" dirty="0">
                <a:solidFill>
                  <a:srgbClr val="FF0000"/>
                </a:solidFill>
                <a:latin typeface="Times New Roman" panose="02020603050405020304" pitchFamily="18" charset="0"/>
                <a:cs typeface="Times New Roman" panose="02020603050405020304" pitchFamily="18" charset="0"/>
              </a:rPr>
              <a:t>bands combination </a:t>
            </a:r>
            <a:r>
              <a:rPr lang="en-US" altLang="ko-KR" dirty="0">
                <a:latin typeface="Times New Roman" panose="02020603050405020304" pitchFamily="18" charset="0"/>
                <a:cs typeface="Times New Roman" panose="02020603050405020304" pitchFamily="18" charset="0"/>
              </a:rPr>
              <a:t>map calculated in </a:t>
            </a:r>
            <a:r>
              <a:rPr lang="en-US" altLang="ko-KR" b="1" dirty="0">
                <a:solidFill>
                  <a:srgbClr val="FF0000"/>
                </a:solidFill>
                <a:latin typeface="Times New Roman" panose="02020603050405020304" pitchFamily="18" charset="0"/>
                <a:cs typeface="Times New Roman" panose="02020603050405020304" pitchFamily="18" charset="0"/>
              </a:rPr>
              <a:t>QGIS-SCP plugin </a:t>
            </a:r>
            <a:endParaRPr lang="ko-KR" altLang="ko-KR" b="1" dirty="0">
              <a:solidFill>
                <a:srgbClr val="FF0000"/>
              </a:solidFill>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(Cloud percentage = 1.97%, r</a:t>
            </a:r>
            <a:r>
              <a:rPr lang="en-US" altLang="ko-KR" i="1" dirty="0">
                <a:latin typeface="Times New Roman" panose="02020603050405020304" pitchFamily="18" charset="0"/>
                <a:cs typeface="Times New Roman" panose="02020603050405020304" pitchFamily="18" charset="0"/>
              </a:rPr>
              <a:t>esults for 2</a:t>
            </a:r>
            <a:r>
              <a:rPr lang="en-US" altLang="ko-KR" i="1" baseline="30000" dirty="0">
                <a:latin typeface="Times New Roman" panose="02020603050405020304" pitchFamily="18" charset="0"/>
                <a:cs typeface="Times New Roman" panose="02020603050405020304" pitchFamily="18" charset="0"/>
              </a:rPr>
              <a:t>nd</a:t>
            </a:r>
            <a:r>
              <a:rPr lang="en-US" altLang="ko-KR" i="1" dirty="0">
                <a:latin typeface="Times New Roman" panose="02020603050405020304" pitchFamily="18" charset="0"/>
                <a:cs typeface="Times New Roman" panose="02020603050405020304" pitchFamily="18" charset="0"/>
              </a:rPr>
              <a:t> June 2018</a:t>
            </a:r>
            <a:r>
              <a:rPr lang="en-US" altLang="ko-KR" dirty="0">
                <a:latin typeface="Times New Roman" panose="02020603050405020304" pitchFamily="18" charset="0"/>
                <a:cs typeface="Times New Roman" panose="02020603050405020304" pitchFamily="18" charset="0"/>
              </a:rPr>
              <a:t>)</a:t>
            </a:r>
            <a:br>
              <a:rPr lang="en-US" altLang="ko-KR" dirty="0">
                <a:latin typeface="Times New Roman" panose="02020603050405020304" pitchFamily="18" charset="0"/>
                <a:cs typeface="Times New Roman" panose="02020603050405020304" pitchFamily="18" charset="0"/>
              </a:rPr>
            </a:br>
            <a:endParaRPr lang="ko-KR" altLang="en-US" dirty="0">
              <a:latin typeface="Times New Roman" panose="02020603050405020304" pitchFamily="18" charset="0"/>
              <a:cs typeface="Times New Roman" panose="02020603050405020304" pitchFamily="18" charset="0"/>
            </a:endParaRPr>
          </a:p>
        </p:txBody>
      </p:sp>
      <p:pic>
        <p:nvPicPr>
          <p:cNvPr id="9" name="그림 8"/>
          <p:cNvPicPr/>
          <p:nvPr/>
        </p:nvPicPr>
        <p:blipFill>
          <a:blip r:embed="rId4">
            <a:extLst>
              <a:ext uri="{28A0092B-C50C-407E-A947-70E740481C1C}">
                <a14:useLocalDpi xmlns:a14="http://schemas.microsoft.com/office/drawing/2010/main" val="0"/>
              </a:ext>
            </a:extLst>
          </a:blip>
          <a:srcRect/>
          <a:stretch>
            <a:fillRect/>
          </a:stretch>
        </p:blipFill>
        <p:spPr bwMode="auto">
          <a:xfrm>
            <a:off x="1746591" y="1240177"/>
            <a:ext cx="7038594" cy="5177196"/>
          </a:xfrm>
          <a:prstGeom prst="rect">
            <a:avLst/>
          </a:prstGeom>
          <a:noFill/>
          <a:ln>
            <a:noFill/>
          </a:ln>
        </p:spPr>
      </p:pic>
      <p:sp>
        <p:nvSpPr>
          <p:cNvPr id="11" name="바닥글 개체 틀 10"/>
          <p:cNvSpPr>
            <a:spLocks noGrp="1"/>
          </p:cNvSpPr>
          <p:nvPr>
            <p:ph type="ftr" sz="quarter" idx="11"/>
          </p:nvPr>
        </p:nvSpPr>
        <p:spPr/>
        <p:txBody>
          <a:bodyPr/>
          <a:lstStyle/>
          <a:p>
            <a:r>
              <a:rPr lang="en-US" altLang="ko-KR" i="1" smtClean="0"/>
              <a:t>The first INU-ENU Joint Form</a:t>
            </a:r>
            <a:endParaRPr lang="ko-KR" altLang="en-US" dirty="0"/>
          </a:p>
        </p:txBody>
      </p:sp>
      <p:sp>
        <p:nvSpPr>
          <p:cNvPr id="13" name="슬라이드 번호 개체 틀 12"/>
          <p:cNvSpPr>
            <a:spLocks noGrp="1"/>
          </p:cNvSpPr>
          <p:nvPr>
            <p:ph type="sldNum" sz="quarter" idx="12"/>
          </p:nvPr>
        </p:nvSpPr>
        <p:spPr/>
        <p:txBody>
          <a:bodyPr/>
          <a:lstStyle/>
          <a:p>
            <a:fld id="{8DA2FE6B-89CA-463A-85AC-E28B6299D359}" type="slidenum">
              <a:rPr lang="ko-KR" altLang="en-US" smtClean="0"/>
              <a:t>17</a:t>
            </a:fld>
            <a:endParaRPr lang="ko-KR" altLang="en-US"/>
          </a:p>
        </p:txBody>
      </p:sp>
    </p:spTree>
    <p:extLst>
      <p:ext uri="{BB962C8B-B14F-4D97-AF65-F5344CB8AC3E}">
        <p14:creationId xmlns:p14="http://schemas.microsoft.com/office/powerpoint/2010/main" val="12342690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8" name="그림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907" y="5730327"/>
            <a:ext cx="926322" cy="926322"/>
          </a:xfrm>
          <a:prstGeom prst="rect">
            <a:avLst/>
          </a:prstGeom>
        </p:spPr>
      </p:pic>
      <p:pic>
        <p:nvPicPr>
          <p:cNvPr id="6" name="Picture 4" descr="Sentinel-2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0657" y="5730328"/>
            <a:ext cx="926322" cy="926322"/>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p:nvPr/>
        </p:nvPicPr>
        <p:blipFill>
          <a:blip r:embed="rId4">
            <a:extLst>
              <a:ext uri="{28A0092B-C50C-407E-A947-70E740481C1C}">
                <a14:useLocalDpi xmlns:a14="http://schemas.microsoft.com/office/drawing/2010/main" val="0"/>
              </a:ext>
            </a:extLst>
          </a:blip>
          <a:srcRect/>
          <a:stretch>
            <a:fillRect/>
          </a:stretch>
        </p:blipFill>
        <p:spPr bwMode="auto">
          <a:xfrm>
            <a:off x="1475193" y="743251"/>
            <a:ext cx="7029872" cy="5619283"/>
          </a:xfrm>
          <a:prstGeom prst="rect">
            <a:avLst/>
          </a:prstGeom>
          <a:noFill/>
          <a:ln>
            <a:noFill/>
          </a:ln>
        </p:spPr>
      </p:pic>
      <p:sp>
        <p:nvSpPr>
          <p:cNvPr id="2" name="직사각형 1"/>
          <p:cNvSpPr/>
          <p:nvPr/>
        </p:nvSpPr>
        <p:spPr>
          <a:xfrm>
            <a:off x="8662029" y="655966"/>
            <a:ext cx="3178564" cy="2308324"/>
          </a:xfrm>
          <a:prstGeom prst="rect">
            <a:avLst/>
          </a:prstGeom>
        </p:spPr>
        <p:txBody>
          <a:bodyPr wrap="square">
            <a:spAutoFit/>
          </a:bodyPr>
          <a:lstStyle/>
          <a:p>
            <a:pPr algn="just" latinLnBrk="0">
              <a:spcAft>
                <a:spcPts val="0"/>
              </a:spcAft>
            </a:pPr>
            <a:r>
              <a:rPr lang="en-US" altLang="ko-KR" dirty="0">
                <a:solidFill>
                  <a:srgbClr val="000000"/>
                </a:solidFill>
                <a:latin typeface="Times New Roman" panose="02020603050405020304" pitchFamily="18" charset="0"/>
                <a:ea typeface="굴림" panose="020B0600000101010101" pitchFamily="50" charset="-127"/>
                <a:cs typeface="Times New Roman" panose="02020603050405020304" pitchFamily="18" charset="0"/>
              </a:rPr>
              <a:t>Figure 3. </a:t>
            </a:r>
            <a:endParaRPr lang="en-US" altLang="ko-KR" dirty="0" smtClean="0">
              <a:solidFill>
                <a:srgbClr val="000000"/>
              </a:solidFill>
              <a:latin typeface="Times New Roman" panose="02020603050405020304" pitchFamily="18" charset="0"/>
              <a:ea typeface="굴림" panose="020B0600000101010101" pitchFamily="50" charset="-127"/>
              <a:cs typeface="Times New Roman" panose="02020603050405020304" pitchFamily="18" charset="0"/>
            </a:endParaRPr>
          </a:p>
          <a:p>
            <a:pPr algn="just" latinLnBrk="0">
              <a:spcAft>
                <a:spcPts val="0"/>
              </a:spcAft>
            </a:pPr>
            <a:endParaRPr lang="en-US" altLang="ko-KR" dirty="0">
              <a:solidFill>
                <a:srgbClr val="000000"/>
              </a:solidFill>
              <a:latin typeface="Times New Roman" panose="02020603050405020304" pitchFamily="18" charset="0"/>
              <a:ea typeface="굴림" panose="020B0600000101010101" pitchFamily="50" charset="-127"/>
              <a:cs typeface="Times New Roman" panose="02020603050405020304" pitchFamily="18" charset="0"/>
            </a:endParaRPr>
          </a:p>
          <a:p>
            <a:pPr algn="just" latinLnBrk="0">
              <a:spcAft>
                <a:spcPts val="0"/>
              </a:spcAft>
            </a:pPr>
            <a:r>
              <a:rPr lang="en-US" altLang="ko-KR" dirty="0" smtClean="0">
                <a:solidFill>
                  <a:srgbClr val="000000"/>
                </a:solidFill>
                <a:latin typeface="Times New Roman" panose="02020603050405020304" pitchFamily="18" charset="0"/>
                <a:ea typeface="굴림" panose="020B0600000101010101" pitchFamily="50" charset="-127"/>
                <a:cs typeface="Times New Roman" panose="02020603050405020304" pitchFamily="18" charset="0"/>
              </a:rPr>
              <a:t>Six </a:t>
            </a:r>
            <a:r>
              <a:rPr lang="en-US" altLang="ko-KR" dirty="0">
                <a:solidFill>
                  <a:srgbClr val="000000"/>
                </a:solidFill>
                <a:latin typeface="Times New Roman" panose="02020603050405020304" pitchFamily="18" charset="0"/>
                <a:ea typeface="굴림" panose="020B0600000101010101" pitchFamily="50" charset="-127"/>
                <a:cs typeface="Times New Roman" panose="02020603050405020304" pitchFamily="18" charset="0"/>
              </a:rPr>
              <a:t>kinds of </a:t>
            </a:r>
            <a:r>
              <a:rPr lang="en-US" altLang="ko-KR" dirty="0">
                <a:solidFill>
                  <a:srgbClr val="000000"/>
                </a:solidFill>
                <a:latin typeface="Times New Roman" panose="02020603050405020304" pitchFamily="18" charset="0"/>
                <a:ea typeface="함초롬바탕" panose="02030504000101010101" pitchFamily="18" charset="-127"/>
                <a:cs typeface="Times New Roman" panose="02020603050405020304" pitchFamily="18" charset="0"/>
              </a:rPr>
              <a:t>Sentinel-2 images </a:t>
            </a:r>
            <a:r>
              <a:rPr lang="en-US" altLang="ko-KR" b="1" dirty="0">
                <a:solidFill>
                  <a:srgbClr val="FF0000"/>
                </a:solidFill>
                <a:latin typeface="Times New Roman" panose="02020603050405020304" pitchFamily="18" charset="0"/>
                <a:ea typeface="함초롬바탕" panose="02030504000101010101" pitchFamily="18" charset="-127"/>
                <a:cs typeface="Times New Roman" panose="02020603050405020304" pitchFamily="18" charset="0"/>
              </a:rPr>
              <a:t>bands combination </a:t>
            </a:r>
            <a:r>
              <a:rPr lang="en-US" altLang="ko-KR" dirty="0">
                <a:solidFill>
                  <a:srgbClr val="000000"/>
                </a:solidFill>
                <a:latin typeface="Times New Roman" panose="02020603050405020304" pitchFamily="18" charset="0"/>
                <a:ea typeface="함초롬바탕" panose="02030504000101010101" pitchFamily="18" charset="-127"/>
                <a:cs typeface="Times New Roman" panose="02020603050405020304" pitchFamily="18" charset="0"/>
              </a:rPr>
              <a:t>maps </a:t>
            </a:r>
            <a:endParaRPr lang="en-US" altLang="ko-KR" dirty="0" smtClean="0">
              <a:solidFill>
                <a:srgbClr val="000000"/>
              </a:solidFill>
              <a:latin typeface="Times New Roman" panose="02020603050405020304" pitchFamily="18" charset="0"/>
              <a:ea typeface="함초롬바탕" panose="02030504000101010101" pitchFamily="18" charset="-127"/>
              <a:cs typeface="Times New Roman" panose="02020603050405020304" pitchFamily="18" charset="0"/>
            </a:endParaRPr>
          </a:p>
          <a:p>
            <a:pPr algn="just" latinLnBrk="0">
              <a:spcAft>
                <a:spcPts val="0"/>
              </a:spcAft>
            </a:pPr>
            <a:r>
              <a:rPr lang="en-US" altLang="ko-KR" dirty="0" smtClean="0">
                <a:solidFill>
                  <a:srgbClr val="000000"/>
                </a:solidFill>
                <a:latin typeface="Times New Roman" panose="02020603050405020304" pitchFamily="18" charset="0"/>
                <a:ea typeface="함초롬바탕" panose="02030504000101010101" pitchFamily="18" charset="-127"/>
                <a:cs typeface="Times New Roman" panose="02020603050405020304" pitchFamily="18" charset="0"/>
              </a:rPr>
              <a:t>calculated </a:t>
            </a:r>
            <a:r>
              <a:rPr lang="en-US" altLang="ko-KR" dirty="0">
                <a:solidFill>
                  <a:srgbClr val="000000"/>
                </a:solidFill>
                <a:latin typeface="Times New Roman" panose="02020603050405020304" pitchFamily="18" charset="0"/>
                <a:ea typeface="함초롬바탕" panose="02030504000101010101" pitchFamily="18" charset="-127"/>
                <a:cs typeface="Times New Roman" panose="02020603050405020304" pitchFamily="18" charset="0"/>
              </a:rPr>
              <a:t>in </a:t>
            </a:r>
            <a:r>
              <a:rPr lang="en-US" altLang="ko-KR" b="1" dirty="0">
                <a:solidFill>
                  <a:srgbClr val="FF0000"/>
                </a:solidFill>
                <a:latin typeface="Times New Roman" panose="02020603050405020304" pitchFamily="18" charset="0"/>
                <a:ea typeface="함초롬바탕" panose="02030504000101010101" pitchFamily="18" charset="-127"/>
                <a:cs typeface="Times New Roman" panose="02020603050405020304" pitchFamily="18" charset="0"/>
              </a:rPr>
              <a:t>SNAP scientific </a:t>
            </a:r>
            <a:r>
              <a:rPr lang="en-US" altLang="ko-KR" b="1" dirty="0" smtClean="0">
                <a:solidFill>
                  <a:srgbClr val="FF0000"/>
                </a:solidFill>
                <a:latin typeface="Times New Roman" panose="02020603050405020304" pitchFamily="18" charset="0"/>
                <a:ea typeface="함초롬바탕" panose="02030504000101010101" pitchFamily="18" charset="-127"/>
                <a:cs typeface="Times New Roman" panose="02020603050405020304" pitchFamily="18" charset="0"/>
              </a:rPr>
              <a:t>toolbox.</a:t>
            </a:r>
            <a:endParaRPr lang="ko-KR" altLang="ko-KR" b="1" dirty="0">
              <a:solidFill>
                <a:srgbClr val="FF0000"/>
              </a:solidFill>
              <a:latin typeface="Times New Roman" panose="02020603050405020304" pitchFamily="18" charset="0"/>
              <a:ea typeface="굴림" panose="020B0600000101010101" pitchFamily="50" charset="-127"/>
              <a:cs typeface="Times New Roman" panose="02020603050405020304" pitchFamily="18" charset="0"/>
            </a:endParaRPr>
          </a:p>
          <a:p>
            <a:pPr algn="just" latinLnBrk="0">
              <a:spcAft>
                <a:spcPts val="0"/>
              </a:spcAft>
            </a:pPr>
            <a:r>
              <a:rPr lang="en-US" altLang="ko-KR" dirty="0">
                <a:solidFill>
                  <a:srgbClr val="000000"/>
                </a:solidFill>
                <a:latin typeface="Times New Roman" panose="02020603050405020304" pitchFamily="18" charset="0"/>
                <a:ea typeface="함초롬바탕" panose="02030504000101010101" pitchFamily="18" charset="-127"/>
                <a:cs typeface="Times New Roman" panose="02020603050405020304" pitchFamily="18" charset="0"/>
              </a:rPr>
              <a:t>(Cloud percentage = 1.97%, </a:t>
            </a:r>
            <a:endParaRPr lang="en-US" altLang="ko-KR" dirty="0" smtClean="0">
              <a:solidFill>
                <a:srgbClr val="000000"/>
              </a:solidFill>
              <a:latin typeface="Times New Roman" panose="02020603050405020304" pitchFamily="18" charset="0"/>
              <a:ea typeface="함초롬바탕" panose="02030504000101010101" pitchFamily="18" charset="-127"/>
              <a:cs typeface="Times New Roman" panose="02020603050405020304" pitchFamily="18" charset="0"/>
            </a:endParaRPr>
          </a:p>
          <a:p>
            <a:pPr algn="just" latinLnBrk="0">
              <a:spcAft>
                <a:spcPts val="0"/>
              </a:spcAft>
            </a:pPr>
            <a:r>
              <a:rPr lang="en-US" altLang="ko-KR" i="1" dirty="0">
                <a:solidFill>
                  <a:srgbClr val="000000"/>
                </a:solidFill>
                <a:latin typeface="Times New Roman" panose="02020603050405020304" pitchFamily="18" charset="0"/>
                <a:ea typeface="함초롬바탕" panose="02030504000101010101" pitchFamily="18" charset="-127"/>
                <a:cs typeface="Times New Roman" panose="02020603050405020304" pitchFamily="18" charset="0"/>
              </a:rPr>
              <a:t> </a:t>
            </a:r>
            <a:r>
              <a:rPr lang="en-US" altLang="ko-KR" i="1" dirty="0" smtClean="0">
                <a:solidFill>
                  <a:srgbClr val="000000"/>
                </a:solidFill>
                <a:latin typeface="Times New Roman" panose="02020603050405020304" pitchFamily="18" charset="0"/>
                <a:ea typeface="함초롬바탕" panose="02030504000101010101" pitchFamily="18" charset="-127"/>
                <a:cs typeface="Times New Roman" panose="02020603050405020304" pitchFamily="18" charset="0"/>
              </a:rPr>
              <a:t> </a:t>
            </a:r>
            <a:r>
              <a:rPr lang="en-US" altLang="ko-KR" i="1" dirty="0" smtClean="0">
                <a:solidFill>
                  <a:srgbClr val="000000"/>
                </a:solidFill>
                <a:latin typeface="Times New Roman" panose="02020603050405020304" pitchFamily="18" charset="0"/>
                <a:ea typeface="굴림" panose="020B0600000101010101" pitchFamily="50" charset="-127"/>
                <a:cs typeface="Times New Roman" panose="02020603050405020304" pitchFamily="18" charset="0"/>
              </a:rPr>
              <a:t>Results </a:t>
            </a:r>
            <a:r>
              <a:rPr lang="en-US" altLang="ko-KR" i="1" dirty="0">
                <a:solidFill>
                  <a:srgbClr val="000000"/>
                </a:solidFill>
                <a:latin typeface="Times New Roman" panose="02020603050405020304" pitchFamily="18" charset="0"/>
                <a:ea typeface="굴림" panose="020B0600000101010101" pitchFamily="50" charset="-127"/>
                <a:cs typeface="Times New Roman" panose="02020603050405020304" pitchFamily="18" charset="0"/>
              </a:rPr>
              <a:t>for 2</a:t>
            </a:r>
            <a:r>
              <a:rPr lang="en-US" altLang="ko-KR" i="1" baseline="30000" dirty="0">
                <a:solidFill>
                  <a:srgbClr val="000000"/>
                </a:solidFill>
                <a:latin typeface="Times New Roman" panose="02020603050405020304" pitchFamily="18" charset="0"/>
                <a:ea typeface="굴림" panose="020B0600000101010101" pitchFamily="50" charset="-127"/>
                <a:cs typeface="Times New Roman" panose="02020603050405020304" pitchFamily="18" charset="0"/>
              </a:rPr>
              <a:t>nd</a:t>
            </a:r>
            <a:r>
              <a:rPr lang="en-US" altLang="ko-KR" i="1" dirty="0">
                <a:solidFill>
                  <a:srgbClr val="000000"/>
                </a:solidFill>
                <a:latin typeface="Times New Roman" panose="02020603050405020304" pitchFamily="18" charset="0"/>
                <a:ea typeface="굴림" panose="020B0600000101010101" pitchFamily="50" charset="-127"/>
                <a:cs typeface="Times New Roman" panose="02020603050405020304" pitchFamily="18" charset="0"/>
              </a:rPr>
              <a:t> June 2018</a:t>
            </a:r>
            <a:r>
              <a:rPr lang="en-US" altLang="ko-KR" dirty="0">
                <a:solidFill>
                  <a:srgbClr val="000000"/>
                </a:solidFill>
                <a:latin typeface="Times New Roman" panose="02020603050405020304" pitchFamily="18" charset="0"/>
                <a:ea typeface="함초롬바탕" panose="02030504000101010101" pitchFamily="18" charset="-127"/>
                <a:cs typeface="Times New Roman" panose="02020603050405020304" pitchFamily="18" charset="0"/>
              </a:rPr>
              <a:t>) </a:t>
            </a:r>
            <a:endParaRPr lang="ko-KR" altLang="ko-KR" dirty="0">
              <a:solidFill>
                <a:srgbClr val="000000"/>
              </a:solidFill>
              <a:effectLst/>
              <a:latin typeface="Times New Roman" panose="02020603050405020304" pitchFamily="18" charset="0"/>
              <a:ea typeface="굴림" panose="020B0600000101010101" pitchFamily="50" charset="-127"/>
              <a:cs typeface="Times New Roman" panose="02020603050405020304" pitchFamily="18" charset="0"/>
            </a:endParaRPr>
          </a:p>
        </p:txBody>
      </p:sp>
      <p:sp>
        <p:nvSpPr>
          <p:cNvPr id="7" name="직사각형 6"/>
          <p:cNvSpPr/>
          <p:nvPr/>
        </p:nvSpPr>
        <p:spPr>
          <a:xfrm>
            <a:off x="1475193" y="295260"/>
            <a:ext cx="8138287" cy="369332"/>
          </a:xfrm>
          <a:prstGeom prst="rect">
            <a:avLst/>
          </a:prstGeom>
        </p:spPr>
        <p:txBody>
          <a:bodyPr wrap="square">
            <a:spAutoFit/>
          </a:bodyPr>
          <a:lstStyle/>
          <a:p>
            <a:r>
              <a:rPr lang="en-US" altLang="ko-KR" b="1" dirty="0">
                <a:latin typeface="맑은 고딕" panose="020B0503020000020004" pitchFamily="50" charset="-127"/>
                <a:cs typeface="Times New Roman" panose="02020603050405020304" pitchFamily="18" charset="0"/>
              </a:rPr>
              <a:t>Specific Bands Combinations based Classification Comparison</a:t>
            </a:r>
            <a:endParaRPr lang="ko-KR" altLang="en-US" dirty="0"/>
          </a:p>
        </p:txBody>
      </p:sp>
      <p:sp>
        <p:nvSpPr>
          <p:cNvPr id="10" name="바닥글 개체 틀 9"/>
          <p:cNvSpPr>
            <a:spLocks noGrp="1"/>
          </p:cNvSpPr>
          <p:nvPr>
            <p:ph type="ftr" sz="quarter" idx="11"/>
          </p:nvPr>
        </p:nvSpPr>
        <p:spPr/>
        <p:txBody>
          <a:bodyPr/>
          <a:lstStyle/>
          <a:p>
            <a:r>
              <a:rPr lang="en-US" altLang="ko-KR" i="1" smtClean="0"/>
              <a:t>The first INU-ENU Joint Form</a:t>
            </a:r>
            <a:endParaRPr lang="ko-KR" altLang="en-US" dirty="0"/>
          </a:p>
        </p:txBody>
      </p:sp>
      <p:sp>
        <p:nvSpPr>
          <p:cNvPr id="12" name="슬라이드 번호 개체 틀 11"/>
          <p:cNvSpPr>
            <a:spLocks noGrp="1"/>
          </p:cNvSpPr>
          <p:nvPr>
            <p:ph type="sldNum" sz="quarter" idx="12"/>
          </p:nvPr>
        </p:nvSpPr>
        <p:spPr/>
        <p:txBody>
          <a:bodyPr/>
          <a:lstStyle/>
          <a:p>
            <a:fld id="{8DA2FE6B-89CA-463A-85AC-E28B6299D359}" type="slidenum">
              <a:rPr lang="ko-KR" altLang="en-US" smtClean="0"/>
              <a:t>18</a:t>
            </a:fld>
            <a:endParaRPr lang="ko-KR" altLang="en-US"/>
          </a:p>
        </p:txBody>
      </p:sp>
    </p:spTree>
    <p:extLst>
      <p:ext uri="{BB962C8B-B14F-4D97-AF65-F5344CB8AC3E}">
        <p14:creationId xmlns:p14="http://schemas.microsoft.com/office/powerpoint/2010/main" val="3133589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907" y="5730327"/>
            <a:ext cx="926322" cy="926322"/>
          </a:xfrm>
          <a:prstGeom prst="rect">
            <a:avLst/>
          </a:prstGeom>
        </p:spPr>
      </p:pic>
      <p:pic>
        <p:nvPicPr>
          <p:cNvPr id="6" name="Picture 4" descr="Sentinel-2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0657" y="5730328"/>
            <a:ext cx="926322" cy="926322"/>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p:cNvSpPr/>
          <p:nvPr/>
        </p:nvSpPr>
        <p:spPr>
          <a:xfrm>
            <a:off x="1361280" y="454725"/>
            <a:ext cx="6483891" cy="400110"/>
          </a:xfrm>
          <a:prstGeom prst="rect">
            <a:avLst/>
          </a:prstGeom>
        </p:spPr>
        <p:txBody>
          <a:bodyPr wrap="none">
            <a:spAutoFit/>
          </a:bodyPr>
          <a:lstStyle/>
          <a:p>
            <a:r>
              <a:rPr lang="en-US" altLang="ko-KR" sz="2000" b="1" dirty="0">
                <a:latin typeface="맑은 고딕" panose="020B0503020000020004" pitchFamily="50" charset="-127"/>
                <a:cs typeface="Times New Roman" panose="02020603050405020304" pitchFamily="18" charset="0"/>
              </a:rPr>
              <a:t>Vegetation Indices based Classification Comparison</a:t>
            </a:r>
            <a:endParaRPr lang="ko-KR" altLang="en-US" sz="2000" dirty="0"/>
          </a:p>
        </p:txBody>
      </p:sp>
      <p:pic>
        <p:nvPicPr>
          <p:cNvPr id="7" name="그림 6"/>
          <p:cNvPicPr/>
          <p:nvPr/>
        </p:nvPicPr>
        <p:blipFill>
          <a:blip r:embed="rId4">
            <a:extLst>
              <a:ext uri="{28A0092B-C50C-407E-A947-70E740481C1C}">
                <a14:useLocalDpi xmlns:a14="http://schemas.microsoft.com/office/drawing/2010/main" val="0"/>
              </a:ext>
            </a:extLst>
          </a:blip>
          <a:srcRect/>
          <a:stretch>
            <a:fillRect/>
          </a:stretch>
        </p:blipFill>
        <p:spPr bwMode="auto">
          <a:xfrm>
            <a:off x="1477029" y="976855"/>
            <a:ext cx="6613675" cy="5268672"/>
          </a:xfrm>
          <a:prstGeom prst="rect">
            <a:avLst/>
          </a:prstGeom>
          <a:noFill/>
          <a:ln>
            <a:noFill/>
          </a:ln>
        </p:spPr>
      </p:pic>
      <p:sp>
        <p:nvSpPr>
          <p:cNvPr id="3" name="TextBox 2"/>
          <p:cNvSpPr txBox="1"/>
          <p:nvPr/>
        </p:nvSpPr>
        <p:spPr>
          <a:xfrm>
            <a:off x="8153872" y="976855"/>
            <a:ext cx="3611301" cy="3970318"/>
          </a:xfrm>
          <a:prstGeom prst="rect">
            <a:avLst/>
          </a:prstGeom>
          <a:noFill/>
        </p:spPr>
        <p:txBody>
          <a:bodyPr wrap="square" rtlCol="0">
            <a:spAutoFit/>
          </a:bodyPr>
          <a:lstStyle/>
          <a:p>
            <a:r>
              <a:rPr lang="en-US" altLang="ko-KR" dirty="0">
                <a:latin typeface="Times New Roman" panose="02020603050405020304" pitchFamily="18" charset="0"/>
                <a:cs typeface="Times New Roman" panose="02020603050405020304" pitchFamily="18" charset="0"/>
              </a:rPr>
              <a:t>Figure 4. </a:t>
            </a:r>
            <a:endParaRPr lang="en-US" altLang="ko-KR" dirty="0" smtClean="0">
              <a:latin typeface="Times New Roman" panose="02020603050405020304" pitchFamily="18" charset="0"/>
              <a:cs typeface="Times New Roman" panose="02020603050405020304" pitchFamily="18" charset="0"/>
            </a:endParaRPr>
          </a:p>
          <a:p>
            <a:endParaRPr lang="en-US" altLang="ko-KR" dirty="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Four-season </a:t>
            </a:r>
            <a:r>
              <a:rPr lang="en-US" altLang="ko-KR" dirty="0">
                <a:latin typeface="Times New Roman" panose="02020603050405020304" pitchFamily="18" charset="0"/>
                <a:cs typeface="Times New Roman" panose="02020603050405020304" pitchFamily="18" charset="0"/>
              </a:rPr>
              <a:t>time-series </a:t>
            </a:r>
            <a:r>
              <a:rPr lang="en-US" altLang="ko-KR" b="1" dirty="0">
                <a:solidFill>
                  <a:srgbClr val="FF0000"/>
                </a:solidFill>
                <a:latin typeface="Times New Roman" panose="02020603050405020304" pitchFamily="18" charset="0"/>
                <a:cs typeface="Times New Roman" panose="02020603050405020304" pitchFamily="18" charset="0"/>
              </a:rPr>
              <a:t>NDVI</a:t>
            </a:r>
            <a:r>
              <a:rPr lang="en-US" altLang="ko-KR" dirty="0">
                <a:latin typeface="Times New Roman" panose="02020603050405020304" pitchFamily="18" charset="0"/>
                <a:cs typeface="Times New Roman" panose="02020603050405020304" pitchFamily="18" charset="0"/>
              </a:rPr>
              <a:t> map distribution </a:t>
            </a:r>
            <a:r>
              <a:rPr lang="en-US" altLang="ko-KR" b="1" dirty="0">
                <a:latin typeface="Times New Roman" panose="02020603050405020304" pitchFamily="18" charset="0"/>
                <a:cs typeface="Times New Roman" panose="02020603050405020304" pitchFamily="18" charset="0"/>
              </a:rPr>
              <a:t>calculated by </a:t>
            </a:r>
            <a:r>
              <a:rPr lang="en-US" altLang="ko-KR" b="1" dirty="0">
                <a:solidFill>
                  <a:srgbClr val="FF0000"/>
                </a:solidFill>
                <a:latin typeface="Times New Roman" panose="02020603050405020304" pitchFamily="18" charset="0"/>
                <a:cs typeface="Times New Roman" panose="02020603050405020304" pitchFamily="18" charset="0"/>
              </a:rPr>
              <a:t>QGIS-SCP plugin</a:t>
            </a:r>
            <a:r>
              <a:rPr lang="en-US" altLang="ko-KR" b="1" dirty="0">
                <a:latin typeface="Times New Roman" panose="02020603050405020304" pitchFamily="18" charset="0"/>
                <a:cs typeface="Times New Roman" panose="02020603050405020304" pitchFamily="18" charset="0"/>
              </a:rPr>
              <a:t> </a:t>
            </a:r>
            <a:r>
              <a:rPr lang="en-US" altLang="ko-KR" dirty="0">
                <a:latin typeface="Times New Roman" panose="02020603050405020304" pitchFamily="18" charset="0"/>
                <a:cs typeface="Times New Roman" panose="02020603050405020304" pitchFamily="18" charset="0"/>
              </a:rPr>
              <a:t>in 2018 </a:t>
            </a:r>
            <a:r>
              <a:rPr lang="en-US" altLang="ko-KR" dirty="0" smtClean="0">
                <a:latin typeface="Times New Roman" panose="02020603050405020304" pitchFamily="18" charset="0"/>
                <a:cs typeface="Times New Roman" panose="02020603050405020304" pitchFamily="18" charset="0"/>
              </a:rPr>
              <a:t>year</a:t>
            </a:r>
          </a:p>
          <a:p>
            <a:endParaRPr lang="en-US" altLang="ko-KR" dirty="0" smtClean="0">
              <a:latin typeface="Times New Roman" panose="02020603050405020304" pitchFamily="18" charset="0"/>
              <a:cs typeface="Times New Roman" panose="02020603050405020304" pitchFamily="18" charset="0"/>
            </a:endParaRPr>
          </a:p>
          <a:p>
            <a:endParaRPr lang="en-US" altLang="ko-KR" dirty="0">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The distribution of the NDVI index </a:t>
            </a:r>
            <a:r>
              <a:rPr lang="en-US" altLang="ko-KR" dirty="0" smtClean="0">
                <a:latin typeface="Times New Roman" panose="02020603050405020304" pitchFamily="18" charset="0"/>
                <a:cs typeface="Times New Roman" panose="02020603050405020304" pitchFamily="18" charset="0"/>
              </a:rPr>
              <a:t/>
            </a:r>
            <a:br>
              <a:rPr lang="en-US" altLang="ko-KR" dirty="0" smtClean="0">
                <a:latin typeface="Times New Roman" panose="02020603050405020304" pitchFamily="18" charset="0"/>
                <a:cs typeface="Times New Roman" panose="02020603050405020304" pitchFamily="18" charset="0"/>
              </a:rPr>
            </a:br>
            <a:r>
              <a:rPr lang="en-US" altLang="ko-KR" dirty="0" smtClean="0">
                <a:latin typeface="Times New Roman" panose="02020603050405020304" pitchFamily="18" charset="0"/>
                <a:cs typeface="Times New Roman" panose="02020603050405020304" pitchFamily="18" charset="0"/>
              </a:rPr>
              <a:t>in </a:t>
            </a:r>
            <a:r>
              <a:rPr lang="en-US" altLang="ko-KR" dirty="0">
                <a:latin typeface="Times New Roman" panose="02020603050405020304" pitchFamily="18" charset="0"/>
                <a:cs typeface="Times New Roman" panose="02020603050405020304" pitchFamily="18" charset="0"/>
              </a:rPr>
              <a:t>June </a:t>
            </a:r>
            <a:r>
              <a:rPr lang="en-US" altLang="ko-KR" b="1" dirty="0">
                <a:latin typeface="Times New Roman" panose="02020603050405020304" pitchFamily="18" charset="0"/>
                <a:cs typeface="Times New Roman" panose="02020603050405020304" pitchFamily="18" charset="0"/>
              </a:rPr>
              <a:t>ranges from -0.351 to 0.875</a:t>
            </a:r>
            <a:r>
              <a:rPr lang="en-US" altLang="ko-KR" dirty="0">
                <a:latin typeface="Times New Roman" panose="02020603050405020304" pitchFamily="18" charset="0"/>
                <a:cs typeface="Times New Roman" panose="02020603050405020304" pitchFamily="18" charset="0"/>
              </a:rPr>
              <a:t>, while the vegetation index in August </a:t>
            </a:r>
            <a:r>
              <a:rPr lang="en-US" altLang="ko-KR" b="1" dirty="0">
                <a:latin typeface="Times New Roman" panose="02020603050405020304" pitchFamily="18" charset="0"/>
                <a:cs typeface="Times New Roman" panose="02020603050405020304" pitchFamily="18" charset="0"/>
              </a:rPr>
              <a:t>ranges from -0.381 to 1.000</a:t>
            </a:r>
            <a:r>
              <a:rPr lang="en-US" altLang="ko-KR" dirty="0">
                <a:latin typeface="Times New Roman" panose="02020603050405020304" pitchFamily="18" charset="0"/>
                <a:cs typeface="Times New Roman" panose="02020603050405020304" pitchFamily="18" charset="0"/>
              </a:rPr>
              <a:t>, indicating improved vegetation vitality. </a:t>
            </a:r>
            <a:endParaRPr lang="ko-KR" altLang="ko-KR" dirty="0">
              <a:latin typeface="Times New Roman" panose="02020603050405020304" pitchFamily="18" charset="0"/>
              <a:cs typeface="Times New Roman" panose="02020603050405020304" pitchFamily="18" charset="0"/>
            </a:endParaRPr>
          </a:p>
          <a:p>
            <a:endParaRPr lang="ko-KR" altLang="en-US" dirty="0">
              <a:latin typeface="Times New Roman" panose="02020603050405020304" pitchFamily="18" charset="0"/>
              <a:cs typeface="Times New Roman" panose="02020603050405020304" pitchFamily="18" charset="0"/>
            </a:endParaRPr>
          </a:p>
        </p:txBody>
      </p:sp>
      <p:sp>
        <p:nvSpPr>
          <p:cNvPr id="9" name="바닥글 개체 틀 8"/>
          <p:cNvSpPr>
            <a:spLocks noGrp="1"/>
          </p:cNvSpPr>
          <p:nvPr>
            <p:ph type="ftr" sz="quarter" idx="11"/>
          </p:nvPr>
        </p:nvSpPr>
        <p:spPr/>
        <p:txBody>
          <a:bodyPr/>
          <a:lstStyle/>
          <a:p>
            <a:r>
              <a:rPr lang="en-US" altLang="ko-KR" i="1" smtClean="0"/>
              <a:t>The first INU-ENU Joint Form</a:t>
            </a:r>
            <a:endParaRPr lang="ko-KR" altLang="en-US" dirty="0"/>
          </a:p>
        </p:txBody>
      </p:sp>
      <p:sp>
        <p:nvSpPr>
          <p:cNvPr id="11" name="슬라이드 번호 개체 틀 10"/>
          <p:cNvSpPr>
            <a:spLocks noGrp="1"/>
          </p:cNvSpPr>
          <p:nvPr>
            <p:ph type="sldNum" sz="quarter" idx="12"/>
          </p:nvPr>
        </p:nvSpPr>
        <p:spPr/>
        <p:txBody>
          <a:bodyPr/>
          <a:lstStyle/>
          <a:p>
            <a:fld id="{8DA2FE6B-89CA-463A-85AC-E28B6299D359}" type="slidenum">
              <a:rPr lang="ko-KR" altLang="en-US" smtClean="0"/>
              <a:t>19</a:t>
            </a:fld>
            <a:endParaRPr lang="ko-KR" altLang="en-US"/>
          </a:p>
        </p:txBody>
      </p:sp>
    </p:spTree>
    <p:extLst>
      <p:ext uri="{BB962C8B-B14F-4D97-AF65-F5344CB8AC3E}">
        <p14:creationId xmlns:p14="http://schemas.microsoft.com/office/powerpoint/2010/main" val="14957747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04839" y="358815"/>
            <a:ext cx="6840639" cy="784830"/>
          </a:xfrm>
          <a:prstGeom prst="rect">
            <a:avLst/>
          </a:prstGeom>
          <a:noFill/>
        </p:spPr>
        <p:txBody>
          <a:bodyPr wrap="square" rtlCol="0">
            <a:spAutoFit/>
          </a:bodyPr>
          <a:lstStyle/>
          <a:p>
            <a:r>
              <a:rPr lang="en-US" altLang="ko-KR" sz="4500" b="1" dirty="0"/>
              <a:t>Presentation contents</a:t>
            </a:r>
          </a:p>
        </p:txBody>
      </p:sp>
      <p:sp>
        <p:nvSpPr>
          <p:cNvPr id="3" name="TextBox 2"/>
          <p:cNvSpPr txBox="1"/>
          <p:nvPr/>
        </p:nvSpPr>
        <p:spPr>
          <a:xfrm>
            <a:off x="1863524" y="1105930"/>
            <a:ext cx="8981955" cy="5278368"/>
          </a:xfrm>
          <a:prstGeom prst="rect">
            <a:avLst/>
          </a:prstGeom>
          <a:noFill/>
        </p:spPr>
        <p:txBody>
          <a:bodyPr wrap="square" rtlCol="0">
            <a:spAutoFit/>
          </a:bodyPr>
          <a:lstStyle/>
          <a:p>
            <a:pPr marL="342900" indent="-342900">
              <a:buAutoNum type="arabicPeriod"/>
            </a:pPr>
            <a:r>
              <a:rPr lang="en-US" altLang="ko-KR" sz="2700" b="1" dirty="0" smtClean="0"/>
              <a:t>Introduction</a:t>
            </a:r>
            <a:br>
              <a:rPr lang="en-US" altLang="ko-KR" sz="2700" b="1" dirty="0" smtClean="0"/>
            </a:br>
            <a:endParaRPr lang="en-US" altLang="ko-KR" sz="1000" b="1" dirty="0" smtClean="0"/>
          </a:p>
          <a:p>
            <a:pPr marL="342900" indent="-342900">
              <a:buAutoNum type="arabicPeriod"/>
            </a:pPr>
            <a:r>
              <a:rPr lang="en-US" altLang="ko-KR" sz="2700" b="1" dirty="0" smtClean="0"/>
              <a:t>Study site and Materials</a:t>
            </a:r>
            <a:br>
              <a:rPr lang="en-US" altLang="ko-KR" sz="2700" b="1" dirty="0" smtClean="0"/>
            </a:br>
            <a:r>
              <a:rPr lang="en-US" altLang="ko-KR" sz="2700" dirty="0" smtClean="0"/>
              <a:t>2.1 Study site</a:t>
            </a:r>
            <a:br>
              <a:rPr lang="en-US" altLang="ko-KR" sz="2700" dirty="0" smtClean="0"/>
            </a:br>
            <a:r>
              <a:rPr lang="en-US" altLang="ko-KR" sz="2700" dirty="0" smtClean="0"/>
              <a:t>2.2 Sentinel 2A/2B imagery</a:t>
            </a:r>
            <a:br>
              <a:rPr lang="en-US" altLang="ko-KR" sz="2700" dirty="0" smtClean="0"/>
            </a:br>
            <a:r>
              <a:rPr lang="en-US" altLang="ko-KR" sz="2700" dirty="0" smtClean="0"/>
              <a:t>2.3 SNAP and QGIS with SCP plugin</a:t>
            </a:r>
            <a:br>
              <a:rPr lang="en-US" altLang="ko-KR" sz="2700" dirty="0" smtClean="0"/>
            </a:br>
            <a:endParaRPr lang="en-US" altLang="ko-KR" sz="1000" dirty="0" smtClean="0"/>
          </a:p>
          <a:p>
            <a:pPr marL="342900" indent="-342900">
              <a:buAutoNum type="arabicPeriod"/>
            </a:pPr>
            <a:r>
              <a:rPr lang="en-US" altLang="ko-KR" sz="2700" b="1" dirty="0" smtClean="0"/>
              <a:t>Methodology</a:t>
            </a:r>
            <a:br>
              <a:rPr lang="en-US" altLang="ko-KR" sz="2700" b="1" dirty="0" smtClean="0"/>
            </a:br>
            <a:endParaRPr lang="en-US" altLang="ko-KR" sz="1000" b="1" dirty="0" smtClean="0"/>
          </a:p>
          <a:p>
            <a:pPr marL="342900" indent="-342900">
              <a:buAutoNum type="arabicPeriod"/>
            </a:pPr>
            <a:r>
              <a:rPr lang="en-US" altLang="ko-KR" sz="2700" b="1" dirty="0" smtClean="0"/>
              <a:t>Results and Discussion</a:t>
            </a:r>
            <a:br>
              <a:rPr lang="en-US" altLang="ko-KR" sz="2700" b="1" dirty="0" smtClean="0"/>
            </a:br>
            <a:r>
              <a:rPr lang="en-US" altLang="ko-KR" sz="2700" dirty="0" smtClean="0"/>
              <a:t>4.1 Specific bands combinations based classification comparison</a:t>
            </a:r>
            <a:br>
              <a:rPr lang="en-US" altLang="ko-KR" sz="2700" dirty="0" smtClean="0"/>
            </a:br>
            <a:r>
              <a:rPr lang="en-US" altLang="ko-KR" sz="2700" dirty="0" smtClean="0"/>
              <a:t>4.2 Vegetation indices based classification comparison</a:t>
            </a:r>
            <a:br>
              <a:rPr lang="en-US" altLang="ko-KR" sz="2700" dirty="0" smtClean="0"/>
            </a:br>
            <a:endParaRPr lang="en-US" altLang="ko-KR" sz="1000" dirty="0" smtClean="0"/>
          </a:p>
          <a:p>
            <a:pPr marL="342900" indent="-342900">
              <a:buAutoNum type="arabicPeriod"/>
            </a:pPr>
            <a:r>
              <a:rPr lang="en-US" altLang="ko-KR" sz="2700" b="1" dirty="0" smtClean="0"/>
              <a:t>Conclusions and Recommendation</a:t>
            </a:r>
            <a:endParaRPr lang="ko-KR" altLang="en-US" sz="2700" b="1" dirty="0"/>
          </a:p>
        </p:txBody>
      </p:sp>
      <p:sp>
        <p:nvSpPr>
          <p:cNvPr id="6" name="바닥글 개체 틀 5"/>
          <p:cNvSpPr>
            <a:spLocks noGrp="1"/>
          </p:cNvSpPr>
          <p:nvPr>
            <p:ph type="ftr" sz="quarter" idx="11"/>
          </p:nvPr>
        </p:nvSpPr>
        <p:spPr/>
        <p:txBody>
          <a:bodyPr/>
          <a:lstStyle/>
          <a:p>
            <a:r>
              <a:rPr lang="en-US" altLang="ko-KR" i="1" smtClean="0"/>
              <a:t>The first INU-ENU Joint Form</a:t>
            </a:r>
            <a:endParaRPr lang="ko-KR" altLang="en-US" dirty="0"/>
          </a:p>
        </p:txBody>
      </p:sp>
      <p:sp>
        <p:nvSpPr>
          <p:cNvPr id="8" name="슬라이드 번호 개체 틀 7"/>
          <p:cNvSpPr>
            <a:spLocks noGrp="1"/>
          </p:cNvSpPr>
          <p:nvPr>
            <p:ph type="sldNum" sz="quarter" idx="12"/>
          </p:nvPr>
        </p:nvSpPr>
        <p:spPr/>
        <p:txBody>
          <a:bodyPr/>
          <a:lstStyle/>
          <a:p>
            <a:fld id="{8DA2FE6B-89CA-463A-85AC-E28B6299D359}" type="slidenum">
              <a:rPr lang="ko-KR" altLang="en-US" smtClean="0"/>
              <a:t>2</a:t>
            </a:fld>
            <a:endParaRPr lang="ko-KR" altLang="en-US"/>
          </a:p>
        </p:txBody>
      </p:sp>
    </p:spTree>
    <p:extLst>
      <p:ext uri="{BB962C8B-B14F-4D97-AF65-F5344CB8AC3E}">
        <p14:creationId xmlns:p14="http://schemas.microsoft.com/office/powerpoint/2010/main" val="27836589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8" name="그림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907" y="5730327"/>
            <a:ext cx="926322" cy="926322"/>
          </a:xfrm>
          <a:prstGeom prst="rect">
            <a:avLst/>
          </a:prstGeom>
        </p:spPr>
      </p:pic>
      <p:pic>
        <p:nvPicPr>
          <p:cNvPr id="6" name="Picture 4" descr="Sentinel-2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0657" y="5730328"/>
            <a:ext cx="926322" cy="926322"/>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p:cNvSpPr/>
          <p:nvPr/>
        </p:nvSpPr>
        <p:spPr>
          <a:xfrm>
            <a:off x="1540663" y="330349"/>
            <a:ext cx="6483891" cy="400110"/>
          </a:xfrm>
          <a:prstGeom prst="rect">
            <a:avLst/>
          </a:prstGeom>
        </p:spPr>
        <p:txBody>
          <a:bodyPr wrap="none">
            <a:spAutoFit/>
          </a:bodyPr>
          <a:lstStyle/>
          <a:p>
            <a:r>
              <a:rPr lang="en-US" altLang="ko-KR" sz="2000" b="1" dirty="0">
                <a:latin typeface="맑은 고딕" panose="020B0503020000020004" pitchFamily="50" charset="-127"/>
                <a:cs typeface="Times New Roman" panose="02020603050405020304" pitchFamily="18" charset="0"/>
              </a:rPr>
              <a:t>Vegetation Indices based Classification Comparison</a:t>
            </a:r>
            <a:endParaRPr lang="ko-KR" altLang="en-US" sz="2000" dirty="0"/>
          </a:p>
        </p:txBody>
      </p:sp>
      <p:pic>
        <p:nvPicPr>
          <p:cNvPr id="7" name="그림 6"/>
          <p:cNvPicPr/>
          <p:nvPr/>
        </p:nvPicPr>
        <p:blipFill>
          <a:blip r:embed="rId4">
            <a:extLst>
              <a:ext uri="{28A0092B-C50C-407E-A947-70E740481C1C}">
                <a14:useLocalDpi xmlns:a14="http://schemas.microsoft.com/office/drawing/2010/main" val="0"/>
              </a:ext>
            </a:extLst>
          </a:blip>
          <a:srcRect/>
          <a:stretch>
            <a:fillRect/>
          </a:stretch>
        </p:blipFill>
        <p:spPr bwMode="auto">
          <a:xfrm>
            <a:off x="1399254" y="864053"/>
            <a:ext cx="6876645" cy="5349698"/>
          </a:xfrm>
          <a:prstGeom prst="rect">
            <a:avLst/>
          </a:prstGeom>
          <a:noFill/>
          <a:ln>
            <a:noFill/>
          </a:ln>
        </p:spPr>
      </p:pic>
      <p:sp>
        <p:nvSpPr>
          <p:cNvPr id="2" name="TextBox 1"/>
          <p:cNvSpPr txBox="1"/>
          <p:nvPr/>
        </p:nvSpPr>
        <p:spPr>
          <a:xfrm>
            <a:off x="8275899" y="855433"/>
            <a:ext cx="3321934" cy="4801314"/>
          </a:xfrm>
          <a:prstGeom prst="rect">
            <a:avLst/>
          </a:prstGeom>
          <a:noFill/>
        </p:spPr>
        <p:txBody>
          <a:bodyPr wrap="square" rtlCol="0">
            <a:spAutoFit/>
          </a:bodyPr>
          <a:lstStyle/>
          <a:p>
            <a:r>
              <a:rPr lang="en-US" altLang="ko-KR" dirty="0">
                <a:latin typeface="Times New Roman" panose="02020603050405020304" pitchFamily="18" charset="0"/>
                <a:cs typeface="Times New Roman" panose="02020603050405020304" pitchFamily="18" charset="0"/>
              </a:rPr>
              <a:t>Figure 5. </a:t>
            </a:r>
            <a:endParaRPr lang="en-US" altLang="ko-KR" dirty="0" smtClean="0">
              <a:latin typeface="Times New Roman" panose="02020603050405020304" pitchFamily="18" charset="0"/>
              <a:cs typeface="Times New Roman" panose="02020603050405020304" pitchFamily="18" charset="0"/>
            </a:endParaRPr>
          </a:p>
          <a:p>
            <a:endParaRPr lang="en-US" altLang="ko-KR" dirty="0" smtClean="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Four-season </a:t>
            </a:r>
            <a:r>
              <a:rPr lang="en-US" altLang="ko-KR" dirty="0">
                <a:latin typeface="Times New Roman" panose="02020603050405020304" pitchFamily="18" charset="0"/>
                <a:cs typeface="Times New Roman" panose="02020603050405020304" pitchFamily="18" charset="0"/>
              </a:rPr>
              <a:t>time-series </a:t>
            </a:r>
            <a:r>
              <a:rPr lang="en-US" altLang="ko-KR" b="1" dirty="0" err="1">
                <a:solidFill>
                  <a:srgbClr val="FF0000"/>
                </a:solidFill>
                <a:latin typeface="Times New Roman" panose="02020603050405020304" pitchFamily="18" charset="0"/>
                <a:cs typeface="Times New Roman" panose="02020603050405020304" pitchFamily="18" charset="0"/>
              </a:rPr>
              <a:t>CIgreen</a:t>
            </a:r>
            <a:r>
              <a:rPr lang="en-US" altLang="ko-KR" b="1" dirty="0">
                <a:solidFill>
                  <a:srgbClr val="FF0000"/>
                </a:solidFill>
                <a:latin typeface="Times New Roman" panose="02020603050405020304" pitchFamily="18" charset="0"/>
                <a:cs typeface="Times New Roman" panose="02020603050405020304" pitchFamily="18" charset="0"/>
              </a:rPr>
              <a:t> index </a:t>
            </a:r>
            <a:r>
              <a:rPr lang="en-US" altLang="ko-KR" dirty="0">
                <a:latin typeface="Times New Roman" panose="02020603050405020304" pitchFamily="18" charset="0"/>
                <a:cs typeface="Times New Roman" panose="02020603050405020304" pitchFamily="18" charset="0"/>
              </a:rPr>
              <a:t>map distribution calculated by </a:t>
            </a:r>
            <a:r>
              <a:rPr lang="en-US" altLang="ko-KR" b="1" dirty="0">
                <a:solidFill>
                  <a:srgbClr val="FF0000"/>
                </a:solidFill>
                <a:latin typeface="Times New Roman" panose="02020603050405020304" pitchFamily="18" charset="0"/>
                <a:cs typeface="Times New Roman" panose="02020603050405020304" pitchFamily="18" charset="0"/>
              </a:rPr>
              <a:t>QGIS-SCP plugin </a:t>
            </a:r>
            <a:r>
              <a:rPr lang="en-US" altLang="ko-KR" dirty="0">
                <a:latin typeface="Times New Roman" panose="02020603050405020304" pitchFamily="18" charset="0"/>
                <a:cs typeface="Times New Roman" panose="02020603050405020304" pitchFamily="18" charset="0"/>
              </a:rPr>
              <a:t>in 2018 </a:t>
            </a:r>
            <a:r>
              <a:rPr lang="en-US" altLang="ko-KR" dirty="0" smtClean="0">
                <a:latin typeface="Times New Roman" panose="02020603050405020304" pitchFamily="18" charset="0"/>
                <a:cs typeface="Times New Roman" panose="02020603050405020304" pitchFamily="18" charset="0"/>
              </a:rPr>
              <a:t>year</a:t>
            </a:r>
          </a:p>
          <a:p>
            <a:endParaRPr lang="en-US" altLang="ko-KR" dirty="0">
              <a:latin typeface="Times New Roman" panose="02020603050405020304" pitchFamily="18" charset="0"/>
              <a:cs typeface="Times New Roman" panose="02020603050405020304" pitchFamily="18" charset="0"/>
            </a:endParaRPr>
          </a:p>
          <a:p>
            <a:r>
              <a:rPr lang="en-US" altLang="ko-KR" dirty="0"/>
              <a:t>The following figure 5 shows </a:t>
            </a:r>
            <a:r>
              <a:rPr lang="en-US" altLang="ko-KR" b="1" dirty="0" err="1">
                <a:solidFill>
                  <a:srgbClr val="FF0000"/>
                </a:solidFill>
              </a:rPr>
              <a:t>CIgreen</a:t>
            </a:r>
            <a:r>
              <a:rPr lang="en-US" altLang="ko-KR" b="1" dirty="0">
                <a:solidFill>
                  <a:srgbClr val="FF0000"/>
                </a:solidFill>
              </a:rPr>
              <a:t> vegetation index map by QGIS-SCP </a:t>
            </a:r>
            <a:r>
              <a:rPr lang="en-US" altLang="ko-KR" dirty="0"/>
              <a:t>analysis. </a:t>
            </a:r>
            <a:r>
              <a:rPr lang="en-US" altLang="ko-KR" dirty="0" smtClean="0"/>
              <a:t/>
            </a:r>
            <a:br>
              <a:rPr lang="en-US" altLang="ko-KR" dirty="0" smtClean="0"/>
            </a:br>
            <a:endParaRPr lang="en-US" altLang="ko-KR" dirty="0" smtClean="0"/>
          </a:p>
          <a:p>
            <a:r>
              <a:rPr lang="en-US" altLang="ko-KR" dirty="0" smtClean="0"/>
              <a:t>Although the </a:t>
            </a:r>
            <a:r>
              <a:rPr lang="en-US" altLang="ko-KR" dirty="0"/>
              <a:t>seasonal classification status is less than the NDVI vegetation index described above, but </a:t>
            </a:r>
            <a:r>
              <a:rPr lang="en-US" altLang="ko-KR" b="1" dirty="0">
                <a:solidFill>
                  <a:srgbClr val="FF0000"/>
                </a:solidFill>
              </a:rPr>
              <a:t>the overall trend is similar to the NDVI vegetation distribution</a:t>
            </a:r>
            <a:r>
              <a:rPr lang="en-US" altLang="ko-KR" dirty="0"/>
              <a:t>. </a:t>
            </a:r>
            <a:endParaRPr lang="ko-KR" altLang="en-US" dirty="0">
              <a:latin typeface="Times New Roman" panose="02020603050405020304" pitchFamily="18" charset="0"/>
              <a:cs typeface="Times New Roman" panose="02020603050405020304" pitchFamily="18" charset="0"/>
            </a:endParaRPr>
          </a:p>
        </p:txBody>
      </p:sp>
      <p:sp>
        <p:nvSpPr>
          <p:cNvPr id="10" name="바닥글 개체 틀 9"/>
          <p:cNvSpPr>
            <a:spLocks noGrp="1"/>
          </p:cNvSpPr>
          <p:nvPr>
            <p:ph type="ftr" sz="quarter" idx="11"/>
          </p:nvPr>
        </p:nvSpPr>
        <p:spPr/>
        <p:txBody>
          <a:bodyPr/>
          <a:lstStyle/>
          <a:p>
            <a:r>
              <a:rPr lang="en-US" altLang="ko-KR" i="1" smtClean="0"/>
              <a:t>The first INU-ENU Joint Form</a:t>
            </a:r>
            <a:endParaRPr lang="ko-KR" altLang="en-US" dirty="0"/>
          </a:p>
        </p:txBody>
      </p:sp>
      <p:sp>
        <p:nvSpPr>
          <p:cNvPr id="12" name="슬라이드 번호 개체 틀 11"/>
          <p:cNvSpPr>
            <a:spLocks noGrp="1"/>
          </p:cNvSpPr>
          <p:nvPr>
            <p:ph type="sldNum" sz="quarter" idx="12"/>
          </p:nvPr>
        </p:nvSpPr>
        <p:spPr/>
        <p:txBody>
          <a:bodyPr/>
          <a:lstStyle/>
          <a:p>
            <a:fld id="{8DA2FE6B-89CA-463A-85AC-E28B6299D359}" type="slidenum">
              <a:rPr lang="ko-KR" altLang="en-US" smtClean="0"/>
              <a:t>20</a:t>
            </a:fld>
            <a:endParaRPr lang="ko-KR" altLang="en-US"/>
          </a:p>
        </p:txBody>
      </p:sp>
    </p:spTree>
    <p:extLst>
      <p:ext uri="{BB962C8B-B14F-4D97-AF65-F5344CB8AC3E}">
        <p14:creationId xmlns:p14="http://schemas.microsoft.com/office/powerpoint/2010/main" val="40977049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8" name="그림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907" y="5730327"/>
            <a:ext cx="926322" cy="926322"/>
          </a:xfrm>
          <a:prstGeom prst="rect">
            <a:avLst/>
          </a:prstGeom>
        </p:spPr>
      </p:pic>
      <p:pic>
        <p:nvPicPr>
          <p:cNvPr id="6" name="Picture 4" descr="Sentinel-2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0657" y="5730328"/>
            <a:ext cx="926322" cy="926322"/>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p:cNvSpPr/>
          <p:nvPr/>
        </p:nvSpPr>
        <p:spPr>
          <a:xfrm>
            <a:off x="1853180" y="428803"/>
            <a:ext cx="5867440" cy="369332"/>
          </a:xfrm>
          <a:prstGeom prst="rect">
            <a:avLst/>
          </a:prstGeom>
        </p:spPr>
        <p:txBody>
          <a:bodyPr wrap="none">
            <a:spAutoFit/>
          </a:bodyPr>
          <a:lstStyle/>
          <a:p>
            <a:r>
              <a:rPr lang="en-US" altLang="ko-KR" b="1" dirty="0">
                <a:latin typeface="맑은 고딕" panose="020B0503020000020004" pitchFamily="50" charset="-127"/>
                <a:cs typeface="Times New Roman" panose="02020603050405020304" pitchFamily="18" charset="0"/>
              </a:rPr>
              <a:t>Vegetation Indices based Classification Comparison</a:t>
            </a:r>
            <a:endParaRPr lang="ko-KR" altLang="en-US" dirty="0"/>
          </a:p>
        </p:txBody>
      </p:sp>
      <p:pic>
        <p:nvPicPr>
          <p:cNvPr id="7" name="그림 6"/>
          <p:cNvPicPr/>
          <p:nvPr/>
        </p:nvPicPr>
        <p:blipFill>
          <a:blip r:embed="rId4">
            <a:extLst>
              <a:ext uri="{28A0092B-C50C-407E-A947-70E740481C1C}">
                <a14:useLocalDpi xmlns:a14="http://schemas.microsoft.com/office/drawing/2010/main" val="0"/>
              </a:ext>
            </a:extLst>
          </a:blip>
          <a:srcRect/>
          <a:stretch>
            <a:fillRect/>
          </a:stretch>
        </p:blipFill>
        <p:spPr bwMode="auto">
          <a:xfrm>
            <a:off x="1482725" y="896181"/>
            <a:ext cx="6908921" cy="5378177"/>
          </a:xfrm>
          <a:prstGeom prst="rect">
            <a:avLst/>
          </a:prstGeom>
          <a:noFill/>
          <a:ln>
            <a:noFill/>
          </a:ln>
        </p:spPr>
      </p:pic>
      <p:sp>
        <p:nvSpPr>
          <p:cNvPr id="2" name="TextBox 1"/>
          <p:cNvSpPr txBox="1"/>
          <p:nvPr/>
        </p:nvSpPr>
        <p:spPr>
          <a:xfrm>
            <a:off x="8565266" y="818533"/>
            <a:ext cx="3201713" cy="3970318"/>
          </a:xfrm>
          <a:prstGeom prst="rect">
            <a:avLst/>
          </a:prstGeom>
          <a:noFill/>
        </p:spPr>
        <p:txBody>
          <a:bodyPr wrap="square" rtlCol="0">
            <a:spAutoFit/>
          </a:bodyPr>
          <a:lstStyle/>
          <a:p>
            <a:r>
              <a:rPr lang="en-US" altLang="ko-KR" dirty="0">
                <a:latin typeface="Times New Roman" panose="02020603050405020304" pitchFamily="18" charset="0"/>
                <a:cs typeface="Times New Roman" panose="02020603050405020304" pitchFamily="18" charset="0"/>
              </a:rPr>
              <a:t>Figure 6. </a:t>
            </a:r>
          </a:p>
          <a:p>
            <a:endParaRPr lang="en-US" altLang="ko-KR" dirty="0" smtClean="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Four-season </a:t>
            </a:r>
            <a:r>
              <a:rPr lang="en-US" altLang="ko-KR" dirty="0">
                <a:latin typeface="Times New Roman" panose="02020603050405020304" pitchFamily="18" charset="0"/>
                <a:cs typeface="Times New Roman" panose="02020603050405020304" pitchFamily="18" charset="0"/>
              </a:rPr>
              <a:t>time-series Sentinel-2 images </a:t>
            </a:r>
            <a:r>
              <a:rPr lang="en-US" altLang="ko-KR" b="1" dirty="0">
                <a:solidFill>
                  <a:srgbClr val="FF0000"/>
                </a:solidFill>
                <a:latin typeface="Times New Roman" panose="02020603050405020304" pitchFamily="18" charset="0"/>
                <a:cs typeface="Times New Roman" panose="02020603050405020304" pitchFamily="18" charset="0"/>
              </a:rPr>
              <a:t>NDVI</a:t>
            </a:r>
            <a:r>
              <a:rPr lang="en-US" altLang="ko-KR" dirty="0">
                <a:latin typeface="Times New Roman" panose="02020603050405020304" pitchFamily="18" charset="0"/>
                <a:cs typeface="Times New Roman" panose="02020603050405020304" pitchFamily="18" charset="0"/>
              </a:rPr>
              <a:t> map calculated by </a:t>
            </a:r>
            <a:r>
              <a:rPr lang="en-US" altLang="ko-KR" b="1" dirty="0">
                <a:solidFill>
                  <a:srgbClr val="FF0000"/>
                </a:solidFill>
                <a:latin typeface="Times New Roman" panose="02020603050405020304" pitchFamily="18" charset="0"/>
                <a:cs typeface="Times New Roman" panose="02020603050405020304" pitchFamily="18" charset="0"/>
              </a:rPr>
              <a:t>SNAP</a:t>
            </a:r>
            <a:r>
              <a:rPr lang="en-US" altLang="ko-KR" dirty="0">
                <a:latin typeface="Times New Roman" panose="02020603050405020304" pitchFamily="18" charset="0"/>
                <a:cs typeface="Times New Roman" panose="02020603050405020304" pitchFamily="18" charset="0"/>
              </a:rPr>
              <a:t> in 2018 year </a:t>
            </a:r>
            <a:endParaRPr lang="en-US" altLang="ko-KR" dirty="0" smtClean="0">
              <a:latin typeface="Times New Roman" panose="02020603050405020304" pitchFamily="18" charset="0"/>
              <a:cs typeface="Times New Roman" panose="02020603050405020304" pitchFamily="18" charset="0"/>
            </a:endParaRPr>
          </a:p>
          <a:p>
            <a:endParaRPr lang="en-US" altLang="ko-KR" dirty="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 The </a:t>
            </a:r>
            <a:r>
              <a:rPr lang="en-US" altLang="ko-KR" dirty="0">
                <a:latin typeface="Times New Roman" panose="02020603050405020304" pitchFamily="18" charset="0"/>
                <a:cs typeface="Times New Roman" panose="02020603050405020304" pitchFamily="18" charset="0"/>
              </a:rPr>
              <a:t>distribution of the NDVI index in June </a:t>
            </a:r>
            <a:r>
              <a:rPr lang="en-US" altLang="ko-KR" b="1" dirty="0">
                <a:latin typeface="Times New Roman" panose="02020603050405020304" pitchFamily="18" charset="0"/>
                <a:cs typeface="Times New Roman" panose="02020603050405020304" pitchFamily="18" charset="0"/>
              </a:rPr>
              <a:t>ranges from 0.034 to 0.839</a:t>
            </a:r>
            <a:r>
              <a:rPr lang="en-US" altLang="ko-KR" dirty="0">
                <a:latin typeface="Times New Roman" panose="02020603050405020304" pitchFamily="18" charset="0"/>
                <a:cs typeface="Times New Roman" panose="02020603050405020304" pitchFamily="18" charset="0"/>
              </a:rPr>
              <a:t>, while the vegetation index in August </a:t>
            </a:r>
            <a:r>
              <a:rPr lang="en-US" altLang="ko-KR" b="1" dirty="0">
                <a:latin typeface="Times New Roman" panose="02020603050405020304" pitchFamily="18" charset="0"/>
                <a:cs typeface="Times New Roman" panose="02020603050405020304" pitchFamily="18" charset="0"/>
              </a:rPr>
              <a:t>ranges from -0.012 to 0.844</a:t>
            </a:r>
            <a:r>
              <a:rPr lang="en-US" altLang="ko-KR" dirty="0">
                <a:latin typeface="Times New Roman" panose="02020603050405020304" pitchFamily="18" charset="0"/>
                <a:cs typeface="Times New Roman" panose="02020603050405020304" pitchFamily="18" charset="0"/>
              </a:rPr>
              <a:t>, indicating improved vegetation vitality</a:t>
            </a:r>
            <a:r>
              <a:rPr lang="en-US" altLang="ko-KR" dirty="0" smtClean="0">
                <a:latin typeface="Times New Roman" panose="02020603050405020304" pitchFamily="18" charset="0"/>
                <a:cs typeface="Times New Roman" panose="02020603050405020304" pitchFamily="18" charset="0"/>
              </a:rPr>
              <a:t>.</a:t>
            </a:r>
            <a:endParaRPr lang="ko-KR" altLang="en-US" dirty="0">
              <a:latin typeface="Times New Roman" panose="02020603050405020304" pitchFamily="18" charset="0"/>
              <a:cs typeface="Times New Roman" panose="02020603050405020304" pitchFamily="18" charset="0"/>
            </a:endParaRPr>
          </a:p>
        </p:txBody>
      </p:sp>
      <p:sp>
        <p:nvSpPr>
          <p:cNvPr id="10" name="바닥글 개체 틀 9"/>
          <p:cNvSpPr>
            <a:spLocks noGrp="1"/>
          </p:cNvSpPr>
          <p:nvPr>
            <p:ph type="ftr" sz="quarter" idx="11"/>
          </p:nvPr>
        </p:nvSpPr>
        <p:spPr/>
        <p:txBody>
          <a:bodyPr/>
          <a:lstStyle/>
          <a:p>
            <a:r>
              <a:rPr lang="en-US" altLang="ko-KR" i="1" smtClean="0"/>
              <a:t>The first INU-ENU Joint Form</a:t>
            </a:r>
            <a:endParaRPr lang="ko-KR" altLang="en-US" dirty="0"/>
          </a:p>
        </p:txBody>
      </p:sp>
      <p:sp>
        <p:nvSpPr>
          <p:cNvPr id="12" name="슬라이드 번호 개체 틀 11"/>
          <p:cNvSpPr>
            <a:spLocks noGrp="1"/>
          </p:cNvSpPr>
          <p:nvPr>
            <p:ph type="sldNum" sz="quarter" idx="12"/>
          </p:nvPr>
        </p:nvSpPr>
        <p:spPr/>
        <p:txBody>
          <a:bodyPr/>
          <a:lstStyle/>
          <a:p>
            <a:fld id="{8DA2FE6B-89CA-463A-85AC-E28B6299D359}" type="slidenum">
              <a:rPr lang="ko-KR" altLang="en-US" smtClean="0"/>
              <a:t>21</a:t>
            </a:fld>
            <a:endParaRPr lang="ko-KR" altLang="en-US"/>
          </a:p>
        </p:txBody>
      </p:sp>
    </p:spTree>
    <p:extLst>
      <p:ext uri="{BB962C8B-B14F-4D97-AF65-F5344CB8AC3E}">
        <p14:creationId xmlns:p14="http://schemas.microsoft.com/office/powerpoint/2010/main" val="359014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907" y="5730327"/>
            <a:ext cx="926322" cy="926322"/>
          </a:xfrm>
          <a:prstGeom prst="rect">
            <a:avLst/>
          </a:prstGeom>
        </p:spPr>
      </p:pic>
      <p:pic>
        <p:nvPicPr>
          <p:cNvPr id="6" name="Picture 4" descr="Sentinel-2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0657" y="5730328"/>
            <a:ext cx="926322" cy="926322"/>
          </a:xfrm>
          <a:prstGeom prst="rect">
            <a:avLst/>
          </a:prstGeom>
          <a:noFill/>
          <a:extLst>
            <a:ext uri="{909E8E84-426E-40DD-AFC4-6F175D3DCCD1}">
              <a14:hiddenFill xmlns:a14="http://schemas.microsoft.com/office/drawing/2010/main">
                <a:solidFill>
                  <a:srgbClr val="FFFFFF"/>
                </a:solidFill>
              </a14:hiddenFill>
            </a:ext>
          </a:extLst>
        </p:spPr>
      </p:pic>
      <p:pic>
        <p:nvPicPr>
          <p:cNvPr id="2" name="그림 1"/>
          <p:cNvPicPr>
            <a:picLocks noChangeAspect="1"/>
          </p:cNvPicPr>
          <p:nvPr/>
        </p:nvPicPr>
        <p:blipFill>
          <a:blip r:embed="rId4"/>
          <a:stretch>
            <a:fillRect/>
          </a:stretch>
        </p:blipFill>
        <p:spPr>
          <a:xfrm>
            <a:off x="1323737" y="308365"/>
            <a:ext cx="6801693" cy="573805"/>
          </a:xfrm>
          <a:prstGeom prst="rect">
            <a:avLst/>
          </a:prstGeom>
        </p:spPr>
      </p:pic>
      <p:pic>
        <p:nvPicPr>
          <p:cNvPr id="7" name="그림 6"/>
          <p:cNvPicPr/>
          <p:nvPr/>
        </p:nvPicPr>
        <p:blipFill>
          <a:blip r:embed="rId5">
            <a:extLst>
              <a:ext uri="{28A0092B-C50C-407E-A947-70E740481C1C}">
                <a14:useLocalDpi xmlns:a14="http://schemas.microsoft.com/office/drawing/2010/main" val="0"/>
              </a:ext>
            </a:extLst>
          </a:blip>
          <a:srcRect/>
          <a:stretch>
            <a:fillRect/>
          </a:stretch>
        </p:blipFill>
        <p:spPr bwMode="auto">
          <a:xfrm>
            <a:off x="1417786" y="934256"/>
            <a:ext cx="6638194" cy="5187548"/>
          </a:xfrm>
          <a:prstGeom prst="rect">
            <a:avLst/>
          </a:prstGeom>
          <a:noFill/>
          <a:ln>
            <a:noFill/>
          </a:ln>
        </p:spPr>
      </p:pic>
      <p:sp>
        <p:nvSpPr>
          <p:cNvPr id="3" name="TextBox 2"/>
          <p:cNvSpPr txBox="1"/>
          <p:nvPr/>
        </p:nvSpPr>
        <p:spPr>
          <a:xfrm>
            <a:off x="8155537" y="830414"/>
            <a:ext cx="3495554" cy="3970318"/>
          </a:xfrm>
          <a:prstGeom prst="rect">
            <a:avLst/>
          </a:prstGeom>
          <a:noFill/>
        </p:spPr>
        <p:txBody>
          <a:bodyPr wrap="square" rtlCol="0">
            <a:spAutoFit/>
          </a:bodyPr>
          <a:lstStyle/>
          <a:p>
            <a:r>
              <a:rPr lang="en-US" altLang="ko-KR" dirty="0">
                <a:latin typeface="Times New Roman" panose="02020603050405020304" pitchFamily="18" charset="0"/>
                <a:cs typeface="Times New Roman" panose="02020603050405020304" pitchFamily="18" charset="0"/>
              </a:rPr>
              <a:t>Figure 7. </a:t>
            </a:r>
            <a:endParaRPr lang="en-US" altLang="ko-KR" dirty="0" smtClean="0">
              <a:latin typeface="Times New Roman" panose="02020603050405020304" pitchFamily="18" charset="0"/>
              <a:cs typeface="Times New Roman" panose="02020603050405020304" pitchFamily="18" charset="0"/>
            </a:endParaRPr>
          </a:p>
          <a:p>
            <a:endParaRPr lang="en-US" altLang="ko-KR" dirty="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Four-season </a:t>
            </a:r>
            <a:r>
              <a:rPr lang="en-US" altLang="ko-KR" dirty="0">
                <a:latin typeface="Times New Roman" panose="02020603050405020304" pitchFamily="18" charset="0"/>
                <a:cs typeface="Times New Roman" panose="02020603050405020304" pitchFamily="18" charset="0"/>
              </a:rPr>
              <a:t>time-series Sentinel-2 images </a:t>
            </a:r>
            <a:r>
              <a:rPr lang="en-US" altLang="ko-KR" b="1" dirty="0" err="1">
                <a:solidFill>
                  <a:srgbClr val="FF0000"/>
                </a:solidFill>
                <a:latin typeface="Times New Roman" panose="02020603050405020304" pitchFamily="18" charset="0"/>
                <a:cs typeface="Times New Roman" panose="02020603050405020304" pitchFamily="18" charset="0"/>
              </a:rPr>
              <a:t>CIgreen</a:t>
            </a:r>
            <a:r>
              <a:rPr lang="en-US" altLang="ko-KR" dirty="0">
                <a:latin typeface="Times New Roman" panose="02020603050405020304" pitchFamily="18" charset="0"/>
                <a:cs typeface="Times New Roman" panose="02020603050405020304" pitchFamily="18" charset="0"/>
              </a:rPr>
              <a:t> index map calculated by </a:t>
            </a:r>
            <a:r>
              <a:rPr lang="en-US" altLang="ko-KR" b="1" dirty="0">
                <a:solidFill>
                  <a:srgbClr val="FF0000"/>
                </a:solidFill>
                <a:latin typeface="Times New Roman" panose="02020603050405020304" pitchFamily="18" charset="0"/>
                <a:cs typeface="Times New Roman" panose="02020603050405020304" pitchFamily="18" charset="0"/>
              </a:rPr>
              <a:t>SNAP</a:t>
            </a:r>
            <a:r>
              <a:rPr lang="en-US" altLang="ko-KR" dirty="0">
                <a:latin typeface="Times New Roman" panose="02020603050405020304" pitchFamily="18" charset="0"/>
                <a:cs typeface="Times New Roman" panose="02020603050405020304" pitchFamily="18" charset="0"/>
              </a:rPr>
              <a:t> in 2018 year </a:t>
            </a:r>
            <a:endParaRPr lang="ko-KR" altLang="ko-KR" dirty="0">
              <a:latin typeface="Times New Roman" panose="02020603050405020304" pitchFamily="18" charset="0"/>
              <a:cs typeface="Times New Roman" panose="02020603050405020304" pitchFamily="18" charset="0"/>
            </a:endParaRPr>
          </a:p>
          <a:p>
            <a:endParaRPr lang="en-US" altLang="ko-KR" dirty="0" smtClean="0">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Figure 7 shows </a:t>
            </a:r>
            <a:r>
              <a:rPr lang="en-US" altLang="ko-KR" dirty="0" err="1">
                <a:latin typeface="Times New Roman" panose="02020603050405020304" pitchFamily="18" charset="0"/>
                <a:cs typeface="Times New Roman" panose="02020603050405020304" pitchFamily="18" charset="0"/>
              </a:rPr>
              <a:t>CIgreen</a:t>
            </a:r>
            <a:r>
              <a:rPr lang="en-US" altLang="ko-KR" dirty="0">
                <a:latin typeface="Times New Roman" panose="02020603050405020304" pitchFamily="18" charset="0"/>
                <a:cs typeface="Times New Roman" panose="02020603050405020304" pitchFamily="18" charset="0"/>
              </a:rPr>
              <a:t> vegetation index map by SNAP toolbox analysis. Although there are some factors depending on the type of color template and the number of grade intervals, but the overall trend is similar to the NDVI vegetation distribution by SNAP. </a:t>
            </a:r>
            <a:endParaRPr lang="ko-KR" altLang="en-US" dirty="0">
              <a:latin typeface="Times New Roman" panose="02020603050405020304" pitchFamily="18" charset="0"/>
              <a:cs typeface="Times New Roman" panose="02020603050405020304" pitchFamily="18" charset="0"/>
            </a:endParaRPr>
          </a:p>
        </p:txBody>
      </p:sp>
      <p:sp>
        <p:nvSpPr>
          <p:cNvPr id="9" name="바닥글 개체 틀 8"/>
          <p:cNvSpPr>
            <a:spLocks noGrp="1"/>
          </p:cNvSpPr>
          <p:nvPr>
            <p:ph type="ftr" sz="quarter" idx="11"/>
          </p:nvPr>
        </p:nvSpPr>
        <p:spPr/>
        <p:txBody>
          <a:bodyPr/>
          <a:lstStyle/>
          <a:p>
            <a:r>
              <a:rPr lang="en-US" altLang="ko-KR" i="1" smtClean="0"/>
              <a:t>The first INU-ENU Joint Form</a:t>
            </a:r>
            <a:endParaRPr lang="ko-KR" altLang="en-US" dirty="0"/>
          </a:p>
        </p:txBody>
      </p:sp>
      <p:sp>
        <p:nvSpPr>
          <p:cNvPr id="11" name="슬라이드 번호 개체 틀 10"/>
          <p:cNvSpPr>
            <a:spLocks noGrp="1"/>
          </p:cNvSpPr>
          <p:nvPr>
            <p:ph type="sldNum" sz="quarter" idx="12"/>
          </p:nvPr>
        </p:nvSpPr>
        <p:spPr/>
        <p:txBody>
          <a:bodyPr/>
          <a:lstStyle/>
          <a:p>
            <a:fld id="{8DA2FE6B-89CA-463A-85AC-E28B6299D359}" type="slidenum">
              <a:rPr lang="ko-KR" altLang="en-US" smtClean="0"/>
              <a:t>22</a:t>
            </a:fld>
            <a:endParaRPr lang="ko-KR" altLang="en-US"/>
          </a:p>
        </p:txBody>
      </p:sp>
    </p:spTree>
    <p:extLst>
      <p:ext uri="{BB962C8B-B14F-4D97-AF65-F5344CB8AC3E}">
        <p14:creationId xmlns:p14="http://schemas.microsoft.com/office/powerpoint/2010/main" val="28769717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1342670" y="165802"/>
            <a:ext cx="9282893" cy="6547422"/>
            <a:chOff x="1342670" y="165802"/>
            <a:chExt cx="9282893" cy="6547422"/>
          </a:xfrm>
        </p:grpSpPr>
        <p:pic>
          <p:nvPicPr>
            <p:cNvPr id="3" name="그림 2"/>
            <p:cNvPicPr>
              <a:picLocks noChangeAspect="1"/>
            </p:cNvPicPr>
            <p:nvPr/>
          </p:nvPicPr>
          <p:blipFill>
            <a:blip r:embed="rId2"/>
            <a:stretch>
              <a:fillRect/>
            </a:stretch>
          </p:blipFill>
          <p:spPr>
            <a:xfrm>
              <a:off x="4007738" y="165802"/>
              <a:ext cx="6617825" cy="6547422"/>
            </a:xfrm>
            <a:prstGeom prst="rect">
              <a:avLst/>
            </a:prstGeom>
          </p:spPr>
        </p:pic>
        <p:pic>
          <p:nvPicPr>
            <p:cNvPr id="1025" name="_x231708056" descr="EMB000037582b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2670" y="399325"/>
              <a:ext cx="2004430" cy="20197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42670" y="2818432"/>
              <a:ext cx="2511706" cy="2862322"/>
            </a:xfrm>
            <a:prstGeom prst="rect">
              <a:avLst/>
            </a:prstGeom>
            <a:noFill/>
          </p:spPr>
          <p:txBody>
            <a:bodyPr wrap="square" rtlCol="0">
              <a:spAutoFit/>
            </a:bodyPr>
            <a:lstStyle/>
            <a:p>
              <a:r>
                <a:rPr lang="en-US" altLang="ko-KR" sz="2000" b="1" dirty="0">
                  <a:solidFill>
                    <a:srgbClr val="FF0000"/>
                  </a:solidFill>
                </a:rPr>
                <a:t>Enlarged map </a:t>
              </a:r>
              <a:r>
                <a:rPr lang="en-US" altLang="ko-KR" sz="2000" dirty="0"/>
                <a:t>of </a:t>
              </a:r>
              <a:endParaRPr lang="en-US" altLang="ko-KR" sz="2000" dirty="0" smtClean="0"/>
            </a:p>
            <a:p>
              <a:r>
                <a:rPr lang="en-US" altLang="ko-KR" sz="2000" b="1" dirty="0" smtClean="0">
                  <a:solidFill>
                    <a:srgbClr val="FF0000"/>
                  </a:solidFill>
                </a:rPr>
                <a:t>NDVI </a:t>
              </a:r>
              <a:r>
                <a:rPr lang="en-US" altLang="ko-KR" sz="2000" b="1" dirty="0">
                  <a:solidFill>
                    <a:srgbClr val="FF0000"/>
                  </a:solidFill>
                </a:rPr>
                <a:t>(left) and </a:t>
              </a:r>
              <a:r>
                <a:rPr lang="en-US" altLang="ko-KR" sz="2000" b="1" dirty="0" err="1" smtClean="0">
                  <a:solidFill>
                    <a:srgbClr val="FF0000"/>
                  </a:solidFill>
                </a:rPr>
                <a:t>CIgreen</a:t>
              </a:r>
              <a:r>
                <a:rPr lang="en-US" altLang="ko-KR" sz="2000" b="1" dirty="0" smtClean="0">
                  <a:solidFill>
                    <a:srgbClr val="FF0000"/>
                  </a:solidFill>
                </a:rPr>
                <a:t>(right</a:t>
              </a:r>
              <a:r>
                <a:rPr lang="en-US" altLang="ko-KR" sz="2000" b="1" dirty="0">
                  <a:solidFill>
                    <a:srgbClr val="FF0000"/>
                  </a:solidFill>
                </a:rPr>
                <a:t>) </a:t>
              </a:r>
              <a:endParaRPr lang="en-US" altLang="ko-KR" sz="2000" b="1" dirty="0" smtClean="0">
                <a:solidFill>
                  <a:srgbClr val="FF0000"/>
                </a:solidFill>
              </a:endParaRPr>
            </a:p>
            <a:p>
              <a:r>
                <a:rPr lang="en-US" altLang="ko-KR" sz="2000" dirty="0" smtClean="0"/>
                <a:t>vegetation </a:t>
              </a:r>
              <a:r>
                <a:rPr lang="en-US" altLang="ko-KR" sz="2000" dirty="0"/>
                <a:t>indices </a:t>
              </a:r>
              <a:r>
                <a:rPr lang="en-US" altLang="ko-KR" sz="2000" dirty="0" smtClean="0"/>
                <a:t>distribution </a:t>
              </a:r>
            </a:p>
            <a:p>
              <a:r>
                <a:rPr lang="en-US" altLang="ko-KR" sz="2000" b="1" dirty="0" smtClean="0">
                  <a:solidFill>
                    <a:srgbClr val="FF0000"/>
                  </a:solidFill>
                </a:rPr>
                <a:t>by SNAP toolbox</a:t>
              </a:r>
            </a:p>
            <a:p>
              <a:r>
                <a:rPr lang="en-US" altLang="ko-KR" sz="2000" dirty="0" smtClean="0"/>
                <a:t>at </a:t>
              </a:r>
              <a:r>
                <a:rPr lang="en-US" altLang="ko-KR" sz="2000" dirty="0"/>
                <a:t>the red square </a:t>
              </a:r>
              <a:r>
                <a:rPr lang="en-US" altLang="ko-KR" sz="2000" dirty="0" smtClean="0"/>
                <a:t>area</a:t>
              </a:r>
            </a:p>
            <a:p>
              <a:r>
                <a:rPr lang="en-US" altLang="ko-KR" sz="2000" dirty="0" smtClean="0"/>
                <a:t>of </a:t>
              </a:r>
              <a:r>
                <a:rPr lang="en-US" altLang="ko-KR" sz="2000" dirty="0"/>
                <a:t>study site</a:t>
              </a:r>
            </a:p>
            <a:p>
              <a:r>
                <a:rPr lang="en-US" altLang="ko-KR" sz="2000" dirty="0"/>
                <a:t>on June 2, 2018</a:t>
              </a:r>
              <a:endParaRPr lang="ko-KR" altLang="en-US" sz="2000" dirty="0"/>
            </a:p>
          </p:txBody>
        </p:sp>
        <p:sp>
          <p:nvSpPr>
            <p:cNvPr id="7" name="TextBox 6"/>
            <p:cNvSpPr txBox="1"/>
            <p:nvPr/>
          </p:nvSpPr>
          <p:spPr>
            <a:xfrm>
              <a:off x="6481825" y="399325"/>
              <a:ext cx="763929" cy="400110"/>
            </a:xfrm>
            <a:prstGeom prst="rect">
              <a:avLst/>
            </a:prstGeom>
            <a:noFill/>
          </p:spPr>
          <p:txBody>
            <a:bodyPr wrap="square" rtlCol="0">
              <a:spAutoFit/>
            </a:bodyPr>
            <a:lstStyle/>
            <a:p>
              <a:r>
                <a:rPr lang="en-US" altLang="ko-KR" sz="2000" b="1" dirty="0" smtClean="0">
                  <a:solidFill>
                    <a:srgbClr val="FF0000"/>
                  </a:solidFill>
                </a:rPr>
                <a:t>NDVI</a:t>
              </a:r>
              <a:endParaRPr lang="ko-KR" altLang="en-US" sz="2000" b="1" dirty="0">
                <a:solidFill>
                  <a:srgbClr val="FF0000"/>
                </a:solidFill>
              </a:endParaRPr>
            </a:p>
          </p:txBody>
        </p:sp>
        <p:sp>
          <p:nvSpPr>
            <p:cNvPr id="9" name="TextBox 8"/>
            <p:cNvSpPr txBox="1"/>
            <p:nvPr/>
          </p:nvSpPr>
          <p:spPr>
            <a:xfrm>
              <a:off x="9468091" y="399325"/>
              <a:ext cx="1015679" cy="400110"/>
            </a:xfrm>
            <a:prstGeom prst="rect">
              <a:avLst/>
            </a:prstGeom>
            <a:noFill/>
          </p:spPr>
          <p:txBody>
            <a:bodyPr wrap="square" rtlCol="0">
              <a:spAutoFit/>
            </a:bodyPr>
            <a:lstStyle/>
            <a:p>
              <a:r>
                <a:rPr lang="en-US" altLang="ko-KR" sz="2000" b="1" dirty="0" err="1" smtClean="0">
                  <a:solidFill>
                    <a:srgbClr val="FF0000"/>
                  </a:solidFill>
                </a:rPr>
                <a:t>CIgreen</a:t>
              </a:r>
              <a:endParaRPr lang="ko-KR" altLang="en-US" sz="2000" b="1" dirty="0">
                <a:solidFill>
                  <a:srgbClr val="FF0000"/>
                </a:solidFill>
              </a:endParaRPr>
            </a:p>
          </p:txBody>
        </p:sp>
      </p:grpSp>
      <p:sp>
        <p:nvSpPr>
          <p:cNvPr id="6" name="바닥글 개체 틀 5"/>
          <p:cNvSpPr>
            <a:spLocks noGrp="1"/>
          </p:cNvSpPr>
          <p:nvPr>
            <p:ph type="ftr" sz="quarter" idx="11"/>
          </p:nvPr>
        </p:nvSpPr>
        <p:spPr/>
        <p:txBody>
          <a:bodyPr/>
          <a:lstStyle/>
          <a:p>
            <a:r>
              <a:rPr lang="en-US" altLang="ko-KR" i="1" smtClean="0"/>
              <a:t>The first INU-ENU Joint Form</a:t>
            </a:r>
            <a:endParaRPr lang="ko-KR" altLang="en-US" dirty="0"/>
          </a:p>
        </p:txBody>
      </p:sp>
      <p:sp>
        <p:nvSpPr>
          <p:cNvPr id="11" name="슬라이드 번호 개체 틀 10"/>
          <p:cNvSpPr>
            <a:spLocks noGrp="1"/>
          </p:cNvSpPr>
          <p:nvPr>
            <p:ph type="sldNum" sz="quarter" idx="12"/>
          </p:nvPr>
        </p:nvSpPr>
        <p:spPr/>
        <p:txBody>
          <a:bodyPr/>
          <a:lstStyle/>
          <a:p>
            <a:fld id="{8DA2FE6B-89CA-463A-85AC-E28B6299D359}" type="slidenum">
              <a:rPr lang="ko-KR" altLang="en-US" smtClean="0"/>
              <a:t>23</a:t>
            </a:fld>
            <a:endParaRPr lang="ko-KR" altLang="en-US"/>
          </a:p>
        </p:txBody>
      </p:sp>
    </p:spTree>
    <p:extLst>
      <p:ext uri="{BB962C8B-B14F-4D97-AF65-F5344CB8AC3E}">
        <p14:creationId xmlns:p14="http://schemas.microsoft.com/office/powerpoint/2010/main" val="1148604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p:cNvGrpSpPr/>
          <p:nvPr/>
        </p:nvGrpSpPr>
        <p:grpSpPr>
          <a:xfrm>
            <a:off x="1284795" y="314379"/>
            <a:ext cx="9501069" cy="6044803"/>
            <a:chOff x="1284795" y="314379"/>
            <a:chExt cx="9501069" cy="6044803"/>
          </a:xfrm>
        </p:grpSpPr>
        <p:pic>
          <p:nvPicPr>
            <p:cNvPr id="2" name="그림 1"/>
            <p:cNvPicPr>
              <a:picLocks noChangeAspect="1"/>
            </p:cNvPicPr>
            <p:nvPr/>
          </p:nvPicPr>
          <p:blipFill>
            <a:blip r:embed="rId2"/>
            <a:stretch>
              <a:fillRect/>
            </a:stretch>
          </p:blipFill>
          <p:spPr>
            <a:xfrm>
              <a:off x="3854376" y="314379"/>
              <a:ext cx="6931488" cy="6044803"/>
            </a:xfrm>
            <a:prstGeom prst="rect">
              <a:avLst/>
            </a:prstGeom>
          </p:spPr>
        </p:pic>
        <p:pic>
          <p:nvPicPr>
            <p:cNvPr id="3" name="_x231708056" descr="EMB000037582b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4795" y="387750"/>
              <a:ext cx="2004430" cy="201978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84795" y="2772133"/>
              <a:ext cx="2511706" cy="2862322"/>
            </a:xfrm>
            <a:prstGeom prst="rect">
              <a:avLst/>
            </a:prstGeom>
            <a:noFill/>
          </p:spPr>
          <p:txBody>
            <a:bodyPr wrap="square" rtlCol="0">
              <a:spAutoFit/>
            </a:bodyPr>
            <a:lstStyle/>
            <a:p>
              <a:r>
                <a:rPr lang="en-US" altLang="ko-KR" sz="2000" b="1" dirty="0">
                  <a:solidFill>
                    <a:srgbClr val="FF0000"/>
                  </a:solidFill>
                </a:rPr>
                <a:t>Enlarged map </a:t>
              </a:r>
              <a:r>
                <a:rPr lang="en-US" altLang="ko-KR" sz="2000" dirty="0"/>
                <a:t>of </a:t>
              </a:r>
              <a:endParaRPr lang="en-US" altLang="ko-KR" sz="2000" dirty="0" smtClean="0"/>
            </a:p>
            <a:p>
              <a:r>
                <a:rPr lang="en-US" altLang="ko-KR" sz="2000" b="1" dirty="0" smtClean="0">
                  <a:solidFill>
                    <a:srgbClr val="FF0000"/>
                  </a:solidFill>
                </a:rPr>
                <a:t>NDVI </a:t>
              </a:r>
              <a:r>
                <a:rPr lang="en-US" altLang="ko-KR" sz="2000" b="1" dirty="0">
                  <a:solidFill>
                    <a:srgbClr val="FF0000"/>
                  </a:solidFill>
                </a:rPr>
                <a:t>(left) and </a:t>
              </a:r>
              <a:r>
                <a:rPr lang="en-US" altLang="ko-KR" sz="2000" b="1" dirty="0" err="1" smtClean="0">
                  <a:solidFill>
                    <a:srgbClr val="FF0000"/>
                  </a:solidFill>
                </a:rPr>
                <a:t>CIgreen</a:t>
              </a:r>
              <a:r>
                <a:rPr lang="en-US" altLang="ko-KR" sz="2000" b="1" dirty="0" smtClean="0">
                  <a:solidFill>
                    <a:srgbClr val="FF0000"/>
                  </a:solidFill>
                </a:rPr>
                <a:t>(right</a:t>
              </a:r>
              <a:r>
                <a:rPr lang="en-US" altLang="ko-KR" sz="2000" b="1" dirty="0">
                  <a:solidFill>
                    <a:srgbClr val="FF0000"/>
                  </a:solidFill>
                </a:rPr>
                <a:t>) </a:t>
              </a:r>
              <a:endParaRPr lang="en-US" altLang="ko-KR" sz="2000" b="1" dirty="0" smtClean="0">
                <a:solidFill>
                  <a:srgbClr val="FF0000"/>
                </a:solidFill>
              </a:endParaRPr>
            </a:p>
            <a:p>
              <a:r>
                <a:rPr lang="en-US" altLang="ko-KR" sz="2000" dirty="0" smtClean="0"/>
                <a:t>vegetation </a:t>
              </a:r>
              <a:r>
                <a:rPr lang="en-US" altLang="ko-KR" sz="2000" dirty="0"/>
                <a:t>indices </a:t>
              </a:r>
              <a:r>
                <a:rPr lang="en-US" altLang="ko-KR" sz="2000" dirty="0" smtClean="0"/>
                <a:t>distribution </a:t>
              </a:r>
            </a:p>
            <a:p>
              <a:r>
                <a:rPr lang="en-US" altLang="ko-KR" sz="2000" b="1" dirty="0" smtClean="0">
                  <a:solidFill>
                    <a:srgbClr val="FF0000"/>
                  </a:solidFill>
                </a:rPr>
                <a:t>by QGIS SCP  </a:t>
              </a:r>
            </a:p>
            <a:p>
              <a:r>
                <a:rPr lang="en-US" altLang="ko-KR" sz="2000" dirty="0" smtClean="0"/>
                <a:t>at </a:t>
              </a:r>
              <a:r>
                <a:rPr lang="en-US" altLang="ko-KR" sz="2000" dirty="0"/>
                <a:t>the red square </a:t>
              </a:r>
              <a:r>
                <a:rPr lang="en-US" altLang="ko-KR" sz="2000" dirty="0" smtClean="0"/>
                <a:t>area</a:t>
              </a:r>
            </a:p>
            <a:p>
              <a:r>
                <a:rPr lang="en-US" altLang="ko-KR" sz="2000" dirty="0" smtClean="0"/>
                <a:t>of </a:t>
              </a:r>
              <a:r>
                <a:rPr lang="en-US" altLang="ko-KR" sz="2000" dirty="0"/>
                <a:t>study site</a:t>
              </a:r>
            </a:p>
            <a:p>
              <a:r>
                <a:rPr lang="en-US" altLang="ko-KR" sz="2000" dirty="0"/>
                <a:t>on June 2, 2018</a:t>
              </a:r>
              <a:endParaRPr lang="ko-KR" altLang="en-US" sz="2000" dirty="0"/>
            </a:p>
          </p:txBody>
        </p:sp>
        <p:sp>
          <p:nvSpPr>
            <p:cNvPr id="5" name="TextBox 4"/>
            <p:cNvSpPr txBox="1"/>
            <p:nvPr/>
          </p:nvSpPr>
          <p:spPr>
            <a:xfrm>
              <a:off x="6481825" y="399325"/>
              <a:ext cx="763929" cy="400110"/>
            </a:xfrm>
            <a:prstGeom prst="rect">
              <a:avLst/>
            </a:prstGeom>
            <a:noFill/>
          </p:spPr>
          <p:txBody>
            <a:bodyPr wrap="square" rtlCol="0">
              <a:spAutoFit/>
            </a:bodyPr>
            <a:lstStyle/>
            <a:p>
              <a:r>
                <a:rPr lang="en-US" altLang="ko-KR" sz="2000" b="1" dirty="0" smtClean="0">
                  <a:solidFill>
                    <a:srgbClr val="FF0000"/>
                  </a:solidFill>
                </a:rPr>
                <a:t>NDVI</a:t>
              </a:r>
              <a:endParaRPr lang="ko-KR" altLang="en-US" sz="2000" b="1" dirty="0">
                <a:solidFill>
                  <a:srgbClr val="FF0000"/>
                </a:solidFill>
              </a:endParaRPr>
            </a:p>
          </p:txBody>
        </p:sp>
        <p:sp>
          <p:nvSpPr>
            <p:cNvPr id="6" name="TextBox 5"/>
            <p:cNvSpPr txBox="1"/>
            <p:nvPr/>
          </p:nvSpPr>
          <p:spPr>
            <a:xfrm>
              <a:off x="9664861" y="387750"/>
              <a:ext cx="1015679" cy="400110"/>
            </a:xfrm>
            <a:prstGeom prst="rect">
              <a:avLst/>
            </a:prstGeom>
            <a:noFill/>
          </p:spPr>
          <p:txBody>
            <a:bodyPr wrap="square" rtlCol="0">
              <a:spAutoFit/>
            </a:bodyPr>
            <a:lstStyle/>
            <a:p>
              <a:r>
                <a:rPr lang="en-US" altLang="ko-KR" sz="2000" b="1" dirty="0" err="1" smtClean="0">
                  <a:solidFill>
                    <a:srgbClr val="FF0000"/>
                  </a:solidFill>
                </a:rPr>
                <a:t>CIgreen</a:t>
              </a:r>
              <a:endParaRPr lang="ko-KR" altLang="en-US" sz="2000" b="1" dirty="0">
                <a:solidFill>
                  <a:srgbClr val="FF0000"/>
                </a:solidFill>
              </a:endParaRPr>
            </a:p>
          </p:txBody>
        </p:sp>
      </p:grpSp>
      <p:sp>
        <p:nvSpPr>
          <p:cNvPr id="10" name="바닥글 개체 틀 9"/>
          <p:cNvSpPr>
            <a:spLocks noGrp="1"/>
          </p:cNvSpPr>
          <p:nvPr>
            <p:ph type="ftr" sz="quarter" idx="11"/>
          </p:nvPr>
        </p:nvSpPr>
        <p:spPr/>
        <p:txBody>
          <a:bodyPr/>
          <a:lstStyle/>
          <a:p>
            <a:r>
              <a:rPr lang="en-US" altLang="ko-KR" i="1" smtClean="0"/>
              <a:t>The first INU-ENU Joint Form</a:t>
            </a:r>
            <a:endParaRPr lang="ko-KR" altLang="en-US" dirty="0"/>
          </a:p>
        </p:txBody>
      </p:sp>
      <p:sp>
        <p:nvSpPr>
          <p:cNvPr id="12" name="슬라이드 번호 개체 틀 11"/>
          <p:cNvSpPr>
            <a:spLocks noGrp="1"/>
          </p:cNvSpPr>
          <p:nvPr>
            <p:ph type="sldNum" sz="quarter" idx="12"/>
          </p:nvPr>
        </p:nvSpPr>
        <p:spPr/>
        <p:txBody>
          <a:bodyPr/>
          <a:lstStyle/>
          <a:p>
            <a:fld id="{8DA2FE6B-89CA-463A-85AC-E28B6299D359}" type="slidenum">
              <a:rPr lang="ko-KR" altLang="en-US" smtClean="0"/>
              <a:t>24</a:t>
            </a:fld>
            <a:endParaRPr lang="ko-KR" altLang="en-US"/>
          </a:p>
        </p:txBody>
      </p:sp>
    </p:spTree>
    <p:extLst>
      <p:ext uri="{BB962C8B-B14F-4D97-AF65-F5344CB8AC3E}">
        <p14:creationId xmlns:p14="http://schemas.microsoft.com/office/powerpoint/2010/main" val="19999770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652039" y="489956"/>
            <a:ext cx="9394785" cy="600164"/>
          </a:xfrm>
          <a:prstGeom prst="rect">
            <a:avLst/>
          </a:prstGeom>
        </p:spPr>
        <p:txBody>
          <a:bodyPr wrap="square">
            <a:spAutoFit/>
          </a:bodyPr>
          <a:lstStyle/>
          <a:p>
            <a:r>
              <a:rPr lang="en-US" altLang="ko-KR" sz="3300" b="1" dirty="0">
                <a:latin typeface="맑은 고딕" panose="020B0503020000020004" pitchFamily="50" charset="-127"/>
                <a:cs typeface="Times New Roman" panose="02020603050405020304" pitchFamily="18" charset="0"/>
              </a:rPr>
              <a:t>Conclusions and </a:t>
            </a:r>
            <a:r>
              <a:rPr lang="en-US" altLang="ko-KR" sz="3300" b="1" dirty="0" smtClean="0">
                <a:latin typeface="맑은 고딕" panose="020B0503020000020004" pitchFamily="50" charset="-127"/>
                <a:cs typeface="Times New Roman" panose="02020603050405020304" pitchFamily="18" charset="0"/>
              </a:rPr>
              <a:t>Recommendation</a:t>
            </a:r>
            <a:endParaRPr lang="ko-KR" altLang="en-US" sz="3300" dirty="0"/>
          </a:p>
        </p:txBody>
      </p:sp>
      <p:sp>
        <p:nvSpPr>
          <p:cNvPr id="3" name="TextBox 2"/>
          <p:cNvSpPr txBox="1"/>
          <p:nvPr/>
        </p:nvSpPr>
        <p:spPr>
          <a:xfrm>
            <a:off x="1076446" y="1307939"/>
            <a:ext cx="10301469" cy="4678204"/>
          </a:xfrm>
          <a:prstGeom prst="rect">
            <a:avLst/>
          </a:prstGeom>
          <a:noFill/>
        </p:spPr>
        <p:txBody>
          <a:bodyPr wrap="square" rtlCol="0">
            <a:spAutoFit/>
          </a:bodyPr>
          <a:lstStyle/>
          <a:p>
            <a:pPr algn="just"/>
            <a:r>
              <a:rPr lang="en-US" altLang="ko-KR" sz="2400" dirty="0" smtClean="0">
                <a:latin typeface="Times New Roman" panose="02020603050405020304" pitchFamily="18" charset="0"/>
                <a:cs typeface="Times New Roman" panose="02020603050405020304" pitchFamily="18" charset="0"/>
              </a:rPr>
              <a:t>        </a:t>
            </a:r>
            <a:r>
              <a:rPr lang="en-US" altLang="ko-KR" sz="2400" b="1" dirty="0" smtClean="0">
                <a:latin typeface="Times New Roman" panose="02020603050405020304" pitchFamily="18" charset="0"/>
                <a:cs typeface="Times New Roman" panose="02020603050405020304" pitchFamily="18" charset="0"/>
              </a:rPr>
              <a:t>This </a:t>
            </a:r>
            <a:r>
              <a:rPr lang="en-US" altLang="ko-KR" sz="2400" b="1" dirty="0">
                <a:latin typeface="Times New Roman" panose="02020603050405020304" pitchFamily="18" charset="0"/>
                <a:cs typeface="Times New Roman" panose="02020603050405020304" pitchFamily="18" charset="0"/>
              </a:rPr>
              <a:t>study </a:t>
            </a:r>
            <a:r>
              <a:rPr lang="en-US" altLang="ko-KR" sz="2400" b="1" dirty="0">
                <a:solidFill>
                  <a:srgbClr val="FF0000"/>
                </a:solidFill>
                <a:latin typeface="Times New Roman" panose="02020603050405020304" pitchFamily="18" charset="0"/>
                <a:cs typeface="Times New Roman" panose="02020603050405020304" pitchFamily="18" charset="0"/>
              </a:rPr>
              <a:t>presents an evaluation of the application to the national agricultural policy and the utilization of smart scientific farming for farmer</a:t>
            </a:r>
            <a:r>
              <a:rPr lang="en-US" altLang="ko-KR" sz="2400" dirty="0">
                <a:latin typeface="Times New Roman" panose="02020603050405020304" pitchFamily="18" charset="0"/>
                <a:cs typeface="Times New Roman" panose="02020603050405020304" pitchFamily="18" charset="0"/>
              </a:rPr>
              <a:t> from consideration of the time series distribution of the vegetation index at the field test for the western part of South Korea with the open source toolkits. </a:t>
            </a:r>
            <a:br>
              <a:rPr lang="en-US" altLang="ko-KR" sz="2400" dirty="0">
                <a:latin typeface="Times New Roman" panose="02020603050405020304" pitchFamily="18" charset="0"/>
                <a:cs typeface="Times New Roman" panose="02020603050405020304" pitchFamily="18" charset="0"/>
              </a:rPr>
            </a:br>
            <a:r>
              <a:rPr lang="en-US" altLang="ko-KR" sz="2400" dirty="0">
                <a:latin typeface="Times New Roman" panose="02020603050405020304" pitchFamily="18" charset="0"/>
                <a:cs typeface="Times New Roman" panose="02020603050405020304" pitchFamily="18" charset="0"/>
              </a:rPr>
              <a:t/>
            </a:r>
            <a:br>
              <a:rPr lang="en-US" altLang="ko-KR" sz="2400" dirty="0">
                <a:latin typeface="Times New Roman" panose="02020603050405020304" pitchFamily="18" charset="0"/>
                <a:cs typeface="Times New Roman" panose="02020603050405020304" pitchFamily="18" charset="0"/>
              </a:rPr>
            </a:br>
            <a:r>
              <a:rPr lang="en-US" altLang="ko-KR" sz="2400" dirty="0" smtClean="0">
                <a:latin typeface="Times New Roman" panose="02020603050405020304" pitchFamily="18" charset="0"/>
                <a:cs typeface="Times New Roman" panose="02020603050405020304" pitchFamily="18" charset="0"/>
              </a:rPr>
              <a:t>        As </a:t>
            </a:r>
            <a:r>
              <a:rPr lang="en-US" altLang="ko-KR" sz="2400" dirty="0">
                <a:latin typeface="Times New Roman" panose="02020603050405020304" pitchFamily="18" charset="0"/>
                <a:cs typeface="Times New Roman" panose="02020603050405020304" pitchFamily="18" charset="0"/>
              </a:rPr>
              <a:t>shown in the various vegetation analysis, </a:t>
            </a:r>
            <a:r>
              <a:rPr lang="en-US" altLang="ko-KR" sz="2400" b="1" dirty="0">
                <a:solidFill>
                  <a:srgbClr val="FF0000"/>
                </a:solidFill>
                <a:latin typeface="Times New Roman" panose="02020603050405020304" pitchFamily="18" charset="0"/>
                <a:cs typeface="Times New Roman" panose="02020603050405020304" pitchFamily="18" charset="0"/>
              </a:rPr>
              <a:t>the distribution of NDVI and </a:t>
            </a:r>
            <a:r>
              <a:rPr lang="en-US" altLang="ko-KR" sz="2400" b="1" dirty="0" err="1">
                <a:solidFill>
                  <a:srgbClr val="FF0000"/>
                </a:solidFill>
                <a:latin typeface="Times New Roman" panose="02020603050405020304" pitchFamily="18" charset="0"/>
                <a:cs typeface="Times New Roman" panose="02020603050405020304" pitchFamily="18" charset="0"/>
              </a:rPr>
              <a:t>CIgreen</a:t>
            </a:r>
            <a:r>
              <a:rPr lang="en-US" altLang="ko-KR" sz="2400" b="1" dirty="0">
                <a:solidFill>
                  <a:srgbClr val="FF0000"/>
                </a:solidFill>
                <a:latin typeface="Times New Roman" panose="02020603050405020304" pitchFamily="18" charset="0"/>
                <a:cs typeface="Times New Roman" panose="02020603050405020304" pitchFamily="18" charset="0"/>
              </a:rPr>
              <a:t> vegetation index and </a:t>
            </a:r>
            <a:r>
              <a:rPr lang="en-US" altLang="ko-KR" sz="2400" b="1" dirty="0" smtClean="0">
                <a:solidFill>
                  <a:srgbClr val="FF0000"/>
                </a:solidFill>
                <a:latin typeface="Times New Roman" panose="02020603050405020304" pitchFamily="18" charset="0"/>
                <a:cs typeface="Times New Roman" panose="02020603050405020304" pitchFamily="18" charset="0"/>
              </a:rPr>
              <a:t>the </a:t>
            </a:r>
            <a:r>
              <a:rPr lang="en-US" altLang="ko-KR" sz="2400" b="1" dirty="0">
                <a:solidFill>
                  <a:srgbClr val="FF0000"/>
                </a:solidFill>
                <a:latin typeface="Times New Roman" panose="02020603050405020304" pitchFamily="18" charset="0"/>
                <a:cs typeface="Times New Roman" panose="02020603050405020304" pitchFamily="18" charset="0"/>
              </a:rPr>
              <a:t>seasonal fluctuation </a:t>
            </a:r>
            <a:r>
              <a:rPr lang="en-US" altLang="ko-KR" sz="2400" b="1" dirty="0" smtClean="0">
                <a:solidFill>
                  <a:srgbClr val="FF0000"/>
                </a:solidFill>
                <a:latin typeface="Times New Roman" panose="02020603050405020304" pitchFamily="18" charset="0"/>
                <a:cs typeface="Times New Roman" panose="02020603050405020304" pitchFamily="18" charset="0"/>
              </a:rPr>
              <a:t>trends of indices by </a:t>
            </a:r>
            <a:r>
              <a:rPr lang="en-US" altLang="ko-KR" sz="2400" b="1" dirty="0">
                <a:solidFill>
                  <a:srgbClr val="FF0000"/>
                </a:solidFill>
                <a:latin typeface="Times New Roman" panose="02020603050405020304" pitchFamily="18" charset="0"/>
                <a:cs typeface="Times New Roman" panose="02020603050405020304" pitchFamily="18" charset="0"/>
              </a:rPr>
              <a:t>QGIS </a:t>
            </a:r>
            <a:r>
              <a:rPr lang="en-US" altLang="ko-KR" sz="2400" b="1" dirty="0">
                <a:solidFill>
                  <a:srgbClr val="0070C0"/>
                </a:solidFill>
                <a:latin typeface="Times New Roman" panose="02020603050405020304" pitchFamily="18" charset="0"/>
                <a:cs typeface="Times New Roman" panose="02020603050405020304" pitchFamily="18" charset="0"/>
              </a:rPr>
              <a:t>showed similar </a:t>
            </a:r>
            <a:r>
              <a:rPr lang="en-US" altLang="ko-KR" sz="2400" b="1" dirty="0" smtClean="0">
                <a:solidFill>
                  <a:srgbClr val="0070C0"/>
                </a:solidFill>
                <a:latin typeface="Times New Roman" panose="02020603050405020304" pitchFamily="18" charset="0"/>
                <a:cs typeface="Times New Roman" panose="02020603050405020304" pitchFamily="18" charset="0"/>
              </a:rPr>
              <a:t>results to </a:t>
            </a:r>
            <a:r>
              <a:rPr lang="en-US" altLang="ko-KR" sz="2400" b="1" dirty="0">
                <a:solidFill>
                  <a:srgbClr val="0070C0"/>
                </a:solidFill>
                <a:latin typeface="Times New Roman" panose="02020603050405020304" pitchFamily="18" charset="0"/>
                <a:cs typeface="Times New Roman" panose="02020603050405020304" pitchFamily="18" charset="0"/>
              </a:rPr>
              <a:t>that of SNAP</a:t>
            </a:r>
            <a:r>
              <a:rPr lang="en-US" altLang="ko-KR" sz="2400" dirty="0" smtClean="0">
                <a:latin typeface="Times New Roman" panose="02020603050405020304" pitchFamily="18" charset="0"/>
                <a:cs typeface="Times New Roman" panose="02020603050405020304" pitchFamily="18" charset="0"/>
              </a:rPr>
              <a:t>, </a:t>
            </a:r>
            <a:r>
              <a:rPr lang="en-US" altLang="ko-KR" sz="2400" b="1" dirty="0" smtClean="0">
                <a:latin typeface="Times New Roman" panose="02020603050405020304" pitchFamily="18" charset="0"/>
                <a:cs typeface="Times New Roman" panose="02020603050405020304" pitchFamily="18" charset="0"/>
              </a:rPr>
              <a:t>could</a:t>
            </a:r>
            <a:r>
              <a:rPr lang="en-US" altLang="ko-KR" sz="2400" dirty="0" smtClean="0">
                <a:latin typeface="Times New Roman" panose="02020603050405020304" pitchFamily="18" charset="0"/>
                <a:cs typeface="Times New Roman" panose="02020603050405020304" pitchFamily="18" charset="0"/>
              </a:rPr>
              <a:t> </a:t>
            </a:r>
            <a:r>
              <a:rPr lang="en-US" altLang="ko-KR" sz="2400" b="1" dirty="0" smtClean="0">
                <a:latin typeface="Times New Roman" panose="02020603050405020304" pitchFamily="18" charset="0"/>
                <a:cs typeface="Times New Roman" panose="02020603050405020304" pitchFamily="18" charset="0"/>
              </a:rPr>
              <a:t>confirmed the availability </a:t>
            </a:r>
            <a:r>
              <a:rPr lang="en-US" altLang="ko-KR" sz="2400" b="1" dirty="0">
                <a:latin typeface="Times New Roman" panose="02020603050405020304" pitchFamily="18" charset="0"/>
                <a:cs typeface="Times New Roman" panose="02020603050405020304" pitchFamily="18" charset="0"/>
              </a:rPr>
              <a:t>of the QGIS open-source image analysis tool. </a:t>
            </a:r>
            <a:endParaRPr lang="en-US" altLang="ko-KR" sz="2400" b="1" dirty="0" smtClean="0">
              <a:latin typeface="Times New Roman" panose="02020603050405020304" pitchFamily="18" charset="0"/>
              <a:cs typeface="Times New Roman" panose="02020603050405020304" pitchFamily="18" charset="0"/>
            </a:endParaRPr>
          </a:p>
          <a:p>
            <a:pPr algn="just"/>
            <a:r>
              <a:rPr lang="en-US" altLang="ko-KR" sz="1000" b="1" dirty="0" smtClean="0">
                <a:latin typeface="Times New Roman" panose="02020603050405020304" pitchFamily="18" charset="0"/>
                <a:cs typeface="Times New Roman" panose="02020603050405020304" pitchFamily="18" charset="0"/>
              </a:rPr>
              <a:t/>
            </a:r>
            <a:br>
              <a:rPr lang="en-US" altLang="ko-KR" sz="1000" b="1" dirty="0" smtClean="0">
                <a:latin typeface="Times New Roman" panose="02020603050405020304" pitchFamily="18" charset="0"/>
                <a:cs typeface="Times New Roman" panose="02020603050405020304" pitchFamily="18" charset="0"/>
              </a:rPr>
            </a:br>
            <a:r>
              <a:rPr lang="en-US" altLang="ko-KR" sz="2400" dirty="0" smtClean="0">
                <a:latin typeface="Times New Roman" panose="02020603050405020304" pitchFamily="18" charset="0"/>
                <a:cs typeface="Times New Roman" panose="02020603050405020304" pitchFamily="18" charset="0"/>
              </a:rPr>
              <a:t>        Therefore</a:t>
            </a:r>
            <a:r>
              <a:rPr lang="en-US" altLang="ko-KR" sz="2400" dirty="0">
                <a:latin typeface="Times New Roman" panose="02020603050405020304" pitchFamily="18" charset="0"/>
                <a:cs typeface="Times New Roman" panose="02020603050405020304" pitchFamily="18" charset="0"/>
              </a:rPr>
              <a:t>, QGIS and Sentinel satellite images are </a:t>
            </a:r>
            <a:r>
              <a:rPr lang="en-US" altLang="ko-KR" sz="2400" b="1" dirty="0">
                <a:solidFill>
                  <a:srgbClr val="0070C0"/>
                </a:solidFill>
                <a:latin typeface="Times New Roman" panose="02020603050405020304" pitchFamily="18" charset="0"/>
                <a:cs typeface="Times New Roman" panose="02020603050405020304" pitchFamily="18" charset="0"/>
              </a:rPr>
              <a:t>expected to be utilized as effective public interpretation tools and </a:t>
            </a:r>
            <a:r>
              <a:rPr lang="en-US" altLang="ko-KR" sz="2400" b="1" dirty="0" smtClean="0">
                <a:solidFill>
                  <a:srgbClr val="0070C0"/>
                </a:solidFill>
                <a:latin typeface="Times New Roman" panose="02020603050405020304" pitchFamily="18" charset="0"/>
                <a:cs typeface="Times New Roman" panose="02020603050405020304" pitchFamily="18" charset="0"/>
              </a:rPr>
              <a:t>as information </a:t>
            </a:r>
            <a:r>
              <a:rPr lang="en-US" altLang="ko-KR" sz="2400" b="1" dirty="0">
                <a:solidFill>
                  <a:srgbClr val="0070C0"/>
                </a:solidFill>
                <a:latin typeface="Times New Roman" panose="02020603050405020304" pitchFamily="18" charset="0"/>
                <a:cs typeface="Times New Roman" panose="02020603050405020304" pitchFamily="18" charset="0"/>
              </a:rPr>
              <a:t>to confirm the status of vegetation in terms of both national and private farmers</a:t>
            </a:r>
            <a:r>
              <a:rPr lang="en-US" altLang="ko-KR" sz="2400" b="1" dirty="0" smtClean="0">
                <a:solidFill>
                  <a:srgbClr val="0070C0"/>
                </a:solidFill>
                <a:latin typeface="Times New Roman" panose="02020603050405020304" pitchFamily="18" charset="0"/>
                <a:cs typeface="Times New Roman" panose="02020603050405020304" pitchFamily="18" charset="0"/>
              </a:rPr>
              <a:t>.</a:t>
            </a:r>
            <a:endParaRPr lang="ko-KR" altLang="en-US" sz="2400" b="1" dirty="0">
              <a:solidFill>
                <a:srgbClr val="0070C0"/>
              </a:solidFill>
              <a:latin typeface="Times New Roman" panose="02020603050405020304" pitchFamily="18" charset="0"/>
              <a:cs typeface="Times New Roman" panose="02020603050405020304" pitchFamily="18" charset="0"/>
            </a:endParaRPr>
          </a:p>
        </p:txBody>
      </p:sp>
      <p:sp>
        <p:nvSpPr>
          <p:cNvPr id="6" name="바닥글 개체 틀 5"/>
          <p:cNvSpPr>
            <a:spLocks noGrp="1"/>
          </p:cNvSpPr>
          <p:nvPr>
            <p:ph type="ftr" sz="quarter" idx="11"/>
          </p:nvPr>
        </p:nvSpPr>
        <p:spPr/>
        <p:txBody>
          <a:bodyPr/>
          <a:lstStyle/>
          <a:p>
            <a:r>
              <a:rPr lang="en-US" altLang="ko-KR" i="1" smtClean="0"/>
              <a:t>The first INU-ENU Joint Form</a:t>
            </a:r>
            <a:endParaRPr lang="ko-KR" altLang="en-US" dirty="0"/>
          </a:p>
        </p:txBody>
      </p:sp>
      <p:sp>
        <p:nvSpPr>
          <p:cNvPr id="8" name="슬라이드 번호 개체 틀 7"/>
          <p:cNvSpPr>
            <a:spLocks noGrp="1"/>
          </p:cNvSpPr>
          <p:nvPr>
            <p:ph type="sldNum" sz="quarter" idx="12"/>
          </p:nvPr>
        </p:nvSpPr>
        <p:spPr/>
        <p:txBody>
          <a:bodyPr/>
          <a:lstStyle/>
          <a:p>
            <a:fld id="{8DA2FE6B-89CA-463A-85AC-E28B6299D359}" type="slidenum">
              <a:rPr lang="ko-KR" altLang="en-US" smtClean="0"/>
              <a:t>25</a:t>
            </a:fld>
            <a:endParaRPr lang="ko-KR" altLang="en-US"/>
          </a:p>
        </p:txBody>
      </p:sp>
    </p:spTree>
    <p:extLst>
      <p:ext uri="{BB962C8B-B14F-4D97-AF65-F5344CB8AC3E}">
        <p14:creationId xmlns:p14="http://schemas.microsoft.com/office/powerpoint/2010/main" val="31286546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p:cNvGrpSpPr/>
          <p:nvPr/>
        </p:nvGrpSpPr>
        <p:grpSpPr>
          <a:xfrm>
            <a:off x="1524000" y="0"/>
            <a:ext cx="9143640" cy="6857640"/>
            <a:chOff x="1524000" y="0"/>
            <a:chExt cx="9143640" cy="6857640"/>
          </a:xfrm>
        </p:grpSpPr>
        <p:pic>
          <p:nvPicPr>
            <p:cNvPr id="3" name="그림 2"/>
            <p:cNvPicPr>
              <a:picLocks noChangeAspect="1"/>
            </p:cNvPicPr>
            <p:nvPr/>
          </p:nvPicPr>
          <p:blipFill>
            <a:blip r:embed="rId3">
              <a:lum bright="-50000"/>
              <a:alphaModFix/>
            </a:blip>
            <a:srcRect/>
            <a:stretch>
              <a:fillRect/>
            </a:stretch>
          </p:blipFill>
          <p:spPr>
            <a:xfrm>
              <a:off x="1524000" y="0"/>
              <a:ext cx="9143640" cy="6857640"/>
            </a:xfrm>
            <a:prstGeom prst="rect">
              <a:avLst/>
            </a:prstGeom>
            <a:noFill/>
            <a:ln>
              <a:noFill/>
            </a:ln>
          </p:spPr>
        </p:pic>
        <p:sp>
          <p:nvSpPr>
            <p:cNvPr id="2" name="직사각형 1"/>
            <p:cNvSpPr/>
            <p:nvPr/>
          </p:nvSpPr>
          <p:spPr>
            <a:xfrm>
              <a:off x="3540009" y="3233570"/>
              <a:ext cx="7127631" cy="2954655"/>
            </a:xfrm>
            <a:prstGeom prst="rect">
              <a:avLst/>
            </a:prstGeom>
          </p:spPr>
          <p:txBody>
            <a:bodyPr wrap="square">
              <a:spAutoFit/>
            </a:bodyPr>
            <a:lstStyle/>
            <a:p>
              <a:r>
                <a:rPr lang="en-US" altLang="ko-KR" sz="3000" b="1" dirty="0">
                  <a:solidFill>
                    <a:srgbClr val="FFFF00"/>
                  </a:solidFill>
                </a:rPr>
                <a:t>For further information, please contact </a:t>
              </a:r>
              <a:r>
                <a:rPr lang="en-US" altLang="ko-KR" sz="3000" b="1" dirty="0" smtClean="0">
                  <a:solidFill>
                    <a:srgbClr val="FFFF00"/>
                  </a:solidFill>
                </a:rPr>
                <a:t>:</a:t>
              </a:r>
            </a:p>
            <a:p>
              <a:endParaRPr lang="en-US" altLang="ko-KR" sz="1500" b="1" dirty="0">
                <a:solidFill>
                  <a:srgbClr val="FFFF00"/>
                </a:solidFill>
              </a:endParaRPr>
            </a:p>
            <a:p>
              <a:r>
                <a:rPr lang="en-US" altLang="ko-KR" sz="3300" b="1" dirty="0" smtClean="0">
                  <a:solidFill>
                    <a:srgbClr val="FFFF00"/>
                  </a:solidFill>
                </a:rPr>
                <a:t>Dr</a:t>
              </a:r>
              <a:r>
                <a:rPr lang="en-US" altLang="ko-KR" sz="3300" b="1" dirty="0">
                  <a:solidFill>
                    <a:srgbClr val="FFFF00"/>
                  </a:solidFill>
                </a:rPr>
                <a:t>. </a:t>
              </a:r>
              <a:r>
                <a:rPr lang="en-US" altLang="ko-KR" sz="3300" b="1" dirty="0" smtClean="0">
                  <a:solidFill>
                    <a:srgbClr val="FFFF00"/>
                  </a:solidFill>
                </a:rPr>
                <a:t>Yong Chang</a:t>
              </a:r>
              <a:r>
                <a:rPr lang="en-US" altLang="ko-KR" sz="3300" b="1" dirty="0">
                  <a:solidFill>
                    <a:srgbClr val="FFFF00"/>
                  </a:solidFill>
                </a:rPr>
                <a:t>, </a:t>
              </a:r>
              <a:r>
                <a:rPr lang="en-US" altLang="ko-KR" sz="3300" b="1" dirty="0" smtClean="0">
                  <a:solidFill>
                    <a:srgbClr val="FFFF00"/>
                  </a:solidFill>
                </a:rPr>
                <a:t>Lee</a:t>
              </a:r>
            </a:p>
            <a:p>
              <a:endParaRPr lang="en-US" altLang="ko-KR" sz="1500" b="1" dirty="0">
                <a:solidFill>
                  <a:srgbClr val="FFFF00"/>
                </a:solidFill>
              </a:endParaRPr>
            </a:p>
            <a:p>
              <a:r>
                <a:rPr lang="en-US" altLang="ko-KR" sz="3300" b="1" dirty="0" smtClean="0">
                  <a:solidFill>
                    <a:srgbClr val="FFFF00"/>
                  </a:solidFill>
                </a:rPr>
                <a:t>    </a:t>
              </a:r>
              <a:r>
                <a:rPr lang="en-US" altLang="ko-KR" sz="2700" b="1" dirty="0" smtClean="0">
                  <a:solidFill>
                    <a:srgbClr val="FFFF00"/>
                  </a:solidFill>
                </a:rPr>
                <a:t>yclee@inu.ac.kr</a:t>
              </a:r>
              <a:endParaRPr lang="ko-KR" altLang="en-US" sz="2700" b="1" dirty="0">
                <a:solidFill>
                  <a:srgbClr val="FFFF00"/>
                </a:solidFill>
              </a:endParaRPr>
            </a:p>
            <a:p>
              <a:r>
                <a:rPr lang="en-US" altLang="ko-KR" sz="2700" b="1" dirty="0" smtClean="0">
                  <a:solidFill>
                    <a:srgbClr val="FFFF00"/>
                  </a:solidFill>
                </a:rPr>
                <a:t>     Professor/Urban Construction Engineering</a:t>
              </a:r>
            </a:p>
            <a:p>
              <a:r>
                <a:rPr lang="en-US" altLang="ko-KR" sz="2700" b="1" dirty="0">
                  <a:solidFill>
                    <a:srgbClr val="FFFF00"/>
                  </a:solidFill>
                </a:rPr>
                <a:t> </a:t>
              </a:r>
              <a:r>
                <a:rPr lang="en-US" altLang="ko-KR" sz="2700" b="1" dirty="0" smtClean="0">
                  <a:solidFill>
                    <a:srgbClr val="FFFF00"/>
                  </a:solidFill>
                </a:rPr>
                <a:t>    Urban Science/INU </a:t>
              </a:r>
              <a:endParaRPr lang="en-US" altLang="ko-KR" sz="2700" b="1" dirty="0">
                <a:solidFill>
                  <a:srgbClr val="FFFF00"/>
                </a:solidFill>
              </a:endParaRPr>
            </a:p>
          </p:txBody>
        </p:sp>
      </p:grpSp>
      <p:sp>
        <p:nvSpPr>
          <p:cNvPr id="8" name="바닥글 개체 틀 7"/>
          <p:cNvSpPr>
            <a:spLocks noGrp="1"/>
          </p:cNvSpPr>
          <p:nvPr>
            <p:ph type="ftr" sz="quarter" idx="11"/>
          </p:nvPr>
        </p:nvSpPr>
        <p:spPr/>
        <p:txBody>
          <a:bodyPr/>
          <a:lstStyle/>
          <a:p>
            <a:r>
              <a:rPr lang="en-US" altLang="ko-KR" i="1" smtClean="0"/>
              <a:t>The first INU-ENU Joint Form</a:t>
            </a:r>
            <a:endParaRPr lang="ko-KR" altLang="en-US" dirty="0"/>
          </a:p>
        </p:txBody>
      </p:sp>
      <p:sp>
        <p:nvSpPr>
          <p:cNvPr id="10" name="슬라이드 번호 개체 틀 9"/>
          <p:cNvSpPr>
            <a:spLocks noGrp="1"/>
          </p:cNvSpPr>
          <p:nvPr>
            <p:ph type="sldNum" sz="quarter" idx="12"/>
          </p:nvPr>
        </p:nvSpPr>
        <p:spPr/>
        <p:txBody>
          <a:bodyPr/>
          <a:lstStyle/>
          <a:p>
            <a:fld id="{8DA2FE6B-89CA-463A-85AC-E28B6299D359}" type="slidenum">
              <a:rPr lang="ko-KR" altLang="en-US" smtClean="0"/>
              <a:t>26</a:t>
            </a:fld>
            <a:endParaRPr lang="ko-KR" altLang="en-US"/>
          </a:p>
        </p:txBody>
      </p:sp>
    </p:spTree>
    <p:extLst>
      <p:ext uri="{BB962C8B-B14F-4D97-AF65-F5344CB8AC3E}">
        <p14:creationId xmlns:p14="http://schemas.microsoft.com/office/powerpoint/2010/main" val="15154528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76446" y="451413"/>
            <a:ext cx="6285053" cy="784830"/>
          </a:xfrm>
          <a:prstGeom prst="rect">
            <a:avLst/>
          </a:prstGeom>
          <a:noFill/>
        </p:spPr>
        <p:txBody>
          <a:bodyPr wrap="square" rtlCol="0">
            <a:spAutoFit/>
          </a:bodyPr>
          <a:lstStyle/>
          <a:p>
            <a:r>
              <a:rPr lang="en-US" altLang="ko-KR" sz="4500" b="1" dirty="0" smtClean="0">
                <a:cs typeface="Times New Roman" panose="02020603050405020304" pitchFamily="18" charset="0"/>
              </a:rPr>
              <a:t>Project motive</a:t>
            </a:r>
            <a:endParaRPr lang="ko-KR" altLang="en-US" sz="4500" b="1" dirty="0">
              <a:cs typeface="Times New Roman" panose="02020603050405020304" pitchFamily="18" charset="0"/>
            </a:endParaRPr>
          </a:p>
        </p:txBody>
      </p:sp>
      <p:sp>
        <p:nvSpPr>
          <p:cNvPr id="3" name="TextBox 2"/>
          <p:cNvSpPr txBox="1"/>
          <p:nvPr/>
        </p:nvSpPr>
        <p:spPr>
          <a:xfrm>
            <a:off x="1226917" y="1379577"/>
            <a:ext cx="10313043" cy="5478423"/>
          </a:xfrm>
          <a:prstGeom prst="rect">
            <a:avLst/>
          </a:prstGeom>
          <a:noFill/>
        </p:spPr>
        <p:txBody>
          <a:bodyPr wrap="square" rtlCol="0">
            <a:spAutoFit/>
          </a:bodyPr>
          <a:lstStyle/>
          <a:p>
            <a:r>
              <a:rPr lang="en-US" altLang="ko-KR" sz="2500" b="1" dirty="0" smtClean="0">
                <a:solidFill>
                  <a:srgbClr val="FF0000"/>
                </a:solidFill>
              </a:rPr>
              <a:t>Remote </a:t>
            </a:r>
            <a:r>
              <a:rPr lang="en-US" altLang="ko-KR" sz="2500" b="1" dirty="0">
                <a:solidFill>
                  <a:srgbClr val="FF0000"/>
                </a:solidFill>
              </a:rPr>
              <a:t>sensing application using satellite and drones </a:t>
            </a:r>
            <a:r>
              <a:rPr lang="en-US" altLang="ko-KR" sz="2500" b="1" dirty="0" smtClean="0">
                <a:solidFill>
                  <a:srgbClr val="FF0000"/>
                </a:solidFill>
              </a:rPr>
              <a:t>imagery </a:t>
            </a:r>
            <a:r>
              <a:rPr lang="en-US" altLang="ko-KR" sz="2500" b="1" dirty="0"/>
              <a:t>have been used effectively in various industries.</a:t>
            </a:r>
            <a:endParaRPr lang="en-US" altLang="ko-KR" sz="2500" dirty="0"/>
          </a:p>
          <a:p>
            <a:endParaRPr lang="en-US" altLang="ko-KR" sz="2500" b="1" dirty="0" smtClean="0"/>
          </a:p>
          <a:p>
            <a:r>
              <a:rPr lang="en-US" altLang="ko-KR" sz="2500" b="1" dirty="0" smtClean="0"/>
              <a:t>The </a:t>
            </a:r>
            <a:r>
              <a:rPr lang="en-US" altLang="ko-KR" sz="2500" b="1" dirty="0"/>
              <a:t>Korean government has been struggling </a:t>
            </a:r>
            <a:r>
              <a:rPr lang="en-US" altLang="ko-KR" sz="2500" b="1" dirty="0">
                <a:solidFill>
                  <a:srgbClr val="FF0000"/>
                </a:solidFill>
              </a:rPr>
              <a:t>for effective agricultural and forest policy</a:t>
            </a:r>
            <a:r>
              <a:rPr lang="en-US" altLang="ko-KR" sz="2500" b="1" dirty="0"/>
              <a:t>. In particular, </a:t>
            </a:r>
            <a:r>
              <a:rPr lang="en-US" altLang="ko-KR" sz="2500" b="1" dirty="0" smtClean="0">
                <a:solidFill>
                  <a:srgbClr val="FF0000"/>
                </a:solidFill>
              </a:rPr>
              <a:t>Seeking </a:t>
            </a:r>
            <a:r>
              <a:rPr lang="en-US" altLang="ko-KR" sz="2500" b="1" dirty="0">
                <a:solidFill>
                  <a:srgbClr val="FF0000"/>
                </a:solidFill>
              </a:rPr>
              <a:t>various policies to minimize the damage of domestic farmers</a:t>
            </a:r>
            <a:r>
              <a:rPr lang="en-US" altLang="ko-KR" sz="2500" b="1" dirty="0"/>
              <a:t> due to imports of agricultural products under FDA agreement with foreign countries</a:t>
            </a:r>
            <a:r>
              <a:rPr lang="en-US" altLang="ko-KR" sz="2500" b="1" dirty="0" smtClean="0"/>
              <a:t>.</a:t>
            </a:r>
          </a:p>
          <a:p>
            <a:endParaRPr lang="en-US" altLang="ko-KR" sz="2500" b="1" dirty="0"/>
          </a:p>
          <a:p>
            <a:r>
              <a:rPr lang="en-US" altLang="ko-KR" sz="2500" b="1" dirty="0"/>
              <a:t>As an example, there is a system that </a:t>
            </a:r>
            <a:r>
              <a:rPr lang="en-US" altLang="ko-KR" sz="2500" b="1" dirty="0">
                <a:solidFill>
                  <a:srgbClr val="FF0000"/>
                </a:solidFill>
              </a:rPr>
              <a:t>provides compensation to farmers </a:t>
            </a:r>
            <a:r>
              <a:rPr lang="en-US" altLang="ko-KR" sz="2500" b="1" dirty="0"/>
              <a:t>who stop farming. Therefore, </a:t>
            </a:r>
            <a:r>
              <a:rPr lang="en-US" altLang="ko-KR" sz="2500" b="1" dirty="0">
                <a:solidFill>
                  <a:srgbClr val="0070C0"/>
                </a:solidFill>
              </a:rPr>
              <a:t>the </a:t>
            </a:r>
            <a:r>
              <a:rPr lang="en-US" altLang="ko-KR" sz="2500" b="1" dirty="0" smtClean="0">
                <a:solidFill>
                  <a:srgbClr val="0070C0"/>
                </a:solidFill>
              </a:rPr>
              <a:t>State </a:t>
            </a:r>
            <a:r>
              <a:rPr lang="en-US" altLang="ko-KR" sz="2500" b="1" dirty="0">
                <a:solidFill>
                  <a:srgbClr val="0070C0"/>
                </a:solidFill>
              </a:rPr>
              <a:t>should investigate agricultural land, forest area, etc. every year, Farmers are also adopting smart farming technology for efficient science farming.</a:t>
            </a:r>
          </a:p>
          <a:p>
            <a:endParaRPr lang="en-US" altLang="ko-KR" sz="2500" dirty="0"/>
          </a:p>
          <a:p>
            <a:endParaRPr lang="ko-KR" altLang="en-US" sz="2500" dirty="0"/>
          </a:p>
        </p:txBody>
      </p:sp>
      <p:sp>
        <p:nvSpPr>
          <p:cNvPr id="6" name="바닥글 개체 틀 5"/>
          <p:cNvSpPr>
            <a:spLocks noGrp="1"/>
          </p:cNvSpPr>
          <p:nvPr>
            <p:ph type="ftr" sz="quarter" idx="11"/>
          </p:nvPr>
        </p:nvSpPr>
        <p:spPr/>
        <p:txBody>
          <a:bodyPr/>
          <a:lstStyle/>
          <a:p>
            <a:r>
              <a:rPr lang="en-US" altLang="ko-KR" i="1" smtClean="0"/>
              <a:t>The first INU-ENU Joint Form</a:t>
            </a:r>
            <a:endParaRPr lang="ko-KR" altLang="en-US" dirty="0"/>
          </a:p>
        </p:txBody>
      </p:sp>
      <p:sp>
        <p:nvSpPr>
          <p:cNvPr id="8" name="슬라이드 번호 개체 틀 7"/>
          <p:cNvSpPr>
            <a:spLocks noGrp="1"/>
          </p:cNvSpPr>
          <p:nvPr>
            <p:ph type="sldNum" sz="quarter" idx="12"/>
          </p:nvPr>
        </p:nvSpPr>
        <p:spPr/>
        <p:txBody>
          <a:bodyPr/>
          <a:lstStyle/>
          <a:p>
            <a:fld id="{8DA2FE6B-89CA-463A-85AC-E28B6299D359}" type="slidenum">
              <a:rPr lang="ko-KR" altLang="en-US" smtClean="0"/>
              <a:t>3</a:t>
            </a:fld>
            <a:endParaRPr lang="ko-KR" altLang="en-US"/>
          </a:p>
        </p:txBody>
      </p:sp>
    </p:spTree>
    <p:extLst>
      <p:ext uri="{BB962C8B-B14F-4D97-AF65-F5344CB8AC3E}">
        <p14:creationId xmlns:p14="http://schemas.microsoft.com/office/powerpoint/2010/main" val="1158299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p:cNvGrpSpPr/>
          <p:nvPr/>
        </p:nvGrpSpPr>
        <p:grpSpPr>
          <a:xfrm>
            <a:off x="1844870" y="342367"/>
            <a:ext cx="8502260" cy="6043362"/>
            <a:chOff x="1642404" y="288517"/>
            <a:chExt cx="8763238" cy="6305033"/>
          </a:xfrm>
        </p:grpSpPr>
        <p:pic>
          <p:nvPicPr>
            <p:cNvPr id="2" name="그림 1"/>
            <p:cNvPicPr/>
            <p:nvPr/>
          </p:nvPicPr>
          <p:blipFill>
            <a:blip r:embed="rId2"/>
            <a:stretch>
              <a:fillRect/>
            </a:stretch>
          </p:blipFill>
          <p:spPr>
            <a:xfrm>
              <a:off x="1642404" y="288517"/>
              <a:ext cx="8763238" cy="5012498"/>
            </a:xfrm>
            <a:prstGeom prst="rect">
              <a:avLst/>
            </a:prstGeom>
          </p:spPr>
        </p:pic>
        <p:sp>
          <p:nvSpPr>
            <p:cNvPr id="3" name="직사각형 2"/>
            <p:cNvSpPr/>
            <p:nvPr/>
          </p:nvSpPr>
          <p:spPr>
            <a:xfrm>
              <a:off x="2900695" y="5301015"/>
              <a:ext cx="7157048" cy="553998"/>
            </a:xfrm>
            <a:prstGeom prst="rect">
              <a:avLst/>
            </a:prstGeom>
          </p:spPr>
          <p:txBody>
            <a:bodyPr wrap="square">
              <a:spAutoFit/>
            </a:bodyPr>
            <a:lstStyle/>
            <a:p>
              <a:r>
                <a:rPr lang="en-US" altLang="ko-KR" sz="1500" b="1" dirty="0"/>
                <a:t>Figure </a:t>
              </a:r>
              <a:r>
                <a:rPr lang="en-US" altLang="ko-KR" sz="1500" b="1" dirty="0" smtClean="0"/>
                <a:t>:</a:t>
              </a:r>
              <a:r>
                <a:rPr lang="en-US" altLang="ko-KR" sz="1500" dirty="0" smtClean="0"/>
                <a:t> </a:t>
              </a:r>
              <a:r>
                <a:rPr lang="en-US" altLang="ko-KR" sz="1500" dirty="0"/>
                <a:t>Spatial Resolution vs Revisit Time for various example satellites </a:t>
              </a:r>
              <a:endParaRPr lang="en-US" altLang="ko-KR" sz="1500" dirty="0" smtClean="0"/>
            </a:p>
            <a:p>
              <a:r>
                <a:rPr lang="en-US" altLang="ko-KR" sz="1500" dirty="0"/>
                <a:t> </a:t>
              </a:r>
              <a:r>
                <a:rPr lang="en-US" altLang="ko-KR" sz="1500" dirty="0" smtClean="0"/>
                <a:t>             (</a:t>
              </a:r>
              <a:r>
                <a:rPr lang="en-US" altLang="ko-KR" sz="1500" dirty="0"/>
                <a:t>Source: Satellite Applications Catapult 2017, adapted from EO21 Project</a:t>
              </a:r>
              <a:r>
                <a:rPr lang="en-US" altLang="ko-KR" sz="1500" dirty="0" smtClean="0"/>
                <a:t>)</a:t>
              </a:r>
              <a:endParaRPr lang="en-US" altLang="ko-KR" sz="1000" dirty="0" smtClean="0"/>
            </a:p>
          </p:txBody>
        </p:sp>
        <p:sp>
          <p:nvSpPr>
            <p:cNvPr id="4" name="직사각형 3"/>
            <p:cNvSpPr/>
            <p:nvPr/>
          </p:nvSpPr>
          <p:spPr>
            <a:xfrm>
              <a:off x="2971489" y="5855013"/>
              <a:ext cx="7015460" cy="738537"/>
            </a:xfrm>
            <a:prstGeom prst="rect">
              <a:avLst/>
            </a:prstGeom>
          </p:spPr>
          <p:txBody>
            <a:bodyPr wrap="square">
              <a:spAutoFit/>
            </a:bodyPr>
            <a:lstStyle/>
            <a:p>
              <a:r>
                <a:rPr lang="ko-KR" altLang="ko-KR" sz="2000" b="1" dirty="0"/>
                <a:t>An overview of some of the more commonly used EO satellites </a:t>
              </a:r>
              <a:endParaRPr lang="en-US" altLang="ko-KR" sz="2000" b="1" dirty="0" smtClean="0"/>
            </a:p>
            <a:p>
              <a:r>
                <a:rPr lang="ko-KR" altLang="ko-KR" sz="2000" b="1" dirty="0" smtClean="0"/>
                <a:t>in </a:t>
              </a:r>
              <a:r>
                <a:rPr lang="ko-KR" altLang="ko-KR" sz="2000" b="1" dirty="0"/>
                <a:t>terms of </a:t>
              </a:r>
              <a:r>
                <a:rPr lang="ko-KR" altLang="ko-KR" sz="2000" b="1" dirty="0">
                  <a:solidFill>
                    <a:srgbClr val="FF0000"/>
                  </a:solidFill>
                </a:rPr>
                <a:t>spatial resolution and </a:t>
              </a:r>
              <a:r>
                <a:rPr lang="ko-KR" altLang="ko-KR" sz="2000" b="1" dirty="0" smtClean="0">
                  <a:solidFill>
                    <a:srgbClr val="FF0000"/>
                  </a:solidFill>
                </a:rPr>
                <a:t>revisit</a:t>
              </a:r>
              <a:r>
                <a:rPr lang="en-US" altLang="ko-KR" sz="2000" b="1" dirty="0" smtClean="0">
                  <a:solidFill>
                    <a:srgbClr val="FF0000"/>
                  </a:solidFill>
                </a:rPr>
                <a:t> time</a:t>
              </a:r>
              <a:endParaRPr lang="ko-KR" altLang="ko-KR" sz="2000" b="1" dirty="0">
                <a:solidFill>
                  <a:srgbClr val="FF0000"/>
                </a:solidFill>
              </a:endParaRPr>
            </a:p>
          </p:txBody>
        </p:sp>
      </p:grpSp>
      <p:sp>
        <p:nvSpPr>
          <p:cNvPr id="6" name="타원 5"/>
          <p:cNvSpPr/>
          <p:nvPr/>
        </p:nvSpPr>
        <p:spPr>
          <a:xfrm>
            <a:off x="3800809" y="3800533"/>
            <a:ext cx="816615" cy="77348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바닥글 개체 틀 8"/>
          <p:cNvSpPr>
            <a:spLocks noGrp="1"/>
          </p:cNvSpPr>
          <p:nvPr>
            <p:ph type="ftr" sz="quarter" idx="11"/>
          </p:nvPr>
        </p:nvSpPr>
        <p:spPr/>
        <p:txBody>
          <a:bodyPr/>
          <a:lstStyle/>
          <a:p>
            <a:r>
              <a:rPr lang="en-US" altLang="ko-KR" i="1" smtClean="0"/>
              <a:t>The first INU-ENU Joint Form</a:t>
            </a:r>
            <a:endParaRPr lang="ko-KR" altLang="en-US" dirty="0"/>
          </a:p>
        </p:txBody>
      </p:sp>
      <p:sp>
        <p:nvSpPr>
          <p:cNvPr id="11" name="슬라이드 번호 개체 틀 10"/>
          <p:cNvSpPr>
            <a:spLocks noGrp="1"/>
          </p:cNvSpPr>
          <p:nvPr>
            <p:ph type="sldNum" sz="quarter" idx="12"/>
          </p:nvPr>
        </p:nvSpPr>
        <p:spPr/>
        <p:txBody>
          <a:bodyPr/>
          <a:lstStyle/>
          <a:p>
            <a:fld id="{8DA2FE6B-89CA-463A-85AC-E28B6299D359}" type="slidenum">
              <a:rPr lang="ko-KR" altLang="en-US" smtClean="0"/>
              <a:t>4</a:t>
            </a:fld>
            <a:endParaRPr lang="ko-KR" altLang="en-US"/>
          </a:p>
        </p:txBody>
      </p:sp>
    </p:spTree>
    <p:extLst>
      <p:ext uri="{BB962C8B-B14F-4D97-AF65-F5344CB8AC3E}">
        <p14:creationId xmlns:p14="http://schemas.microsoft.com/office/powerpoint/2010/main" val="30862492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9839" y="636611"/>
            <a:ext cx="6592812" cy="5047536"/>
          </a:xfrm>
          <a:prstGeom prst="rect">
            <a:avLst/>
          </a:prstGeom>
          <a:noFill/>
        </p:spPr>
        <p:txBody>
          <a:bodyPr wrap="square" rtlCol="0">
            <a:spAutoFit/>
          </a:bodyPr>
          <a:lstStyle/>
          <a:p>
            <a:pPr fontAlgn="base"/>
            <a:r>
              <a:rPr lang="en-US" altLang="ko-KR" sz="3000" b="1" dirty="0"/>
              <a:t>Copernicus </a:t>
            </a:r>
            <a:r>
              <a:rPr lang="en-US" altLang="ko-KR" sz="3000" b="1" dirty="0" smtClean="0"/>
              <a:t>program </a:t>
            </a:r>
            <a:r>
              <a:rPr lang="en-US" altLang="ko-KR" sz="3000" b="1" dirty="0"/>
              <a:t>mission </a:t>
            </a:r>
            <a:r>
              <a:rPr lang="en-US" altLang="ko-KR" sz="3000" b="1" dirty="0" smtClean="0"/>
              <a:t>operations</a:t>
            </a:r>
          </a:p>
          <a:p>
            <a:pPr fontAlgn="base"/>
            <a:endParaRPr lang="en-US" altLang="ko-KR" sz="1000" dirty="0"/>
          </a:p>
          <a:p>
            <a:pPr fontAlgn="base"/>
            <a:r>
              <a:rPr lang="en-US" altLang="ko-KR" sz="2000" b="1" dirty="0"/>
              <a:t>Sentinels for </a:t>
            </a:r>
            <a:r>
              <a:rPr lang="en-US" altLang="ko-KR" sz="2000" b="1" dirty="0" smtClean="0"/>
              <a:t>Copernicus</a:t>
            </a:r>
          </a:p>
          <a:p>
            <a:pPr fontAlgn="base"/>
            <a:endParaRPr lang="en-US" altLang="ko-KR" sz="1000" dirty="0"/>
          </a:p>
          <a:p>
            <a:pPr fontAlgn="base"/>
            <a:r>
              <a:rPr lang="en-US" altLang="ko-KR" b="1" dirty="0" smtClean="0">
                <a:solidFill>
                  <a:srgbClr val="FF0000"/>
                </a:solidFill>
              </a:rPr>
              <a:t>     ESA </a:t>
            </a:r>
            <a:r>
              <a:rPr lang="en-US" altLang="ko-KR" b="1" dirty="0">
                <a:solidFill>
                  <a:srgbClr val="FF0000"/>
                </a:solidFill>
              </a:rPr>
              <a:t>is developing a new family of missions called Sentinels specifically for the operational needs of the Copernicus </a:t>
            </a:r>
            <a:r>
              <a:rPr lang="en-US" altLang="ko-KR" b="1" dirty="0" smtClean="0">
                <a:solidFill>
                  <a:srgbClr val="FF0000"/>
                </a:solidFill>
              </a:rPr>
              <a:t>program. </a:t>
            </a:r>
            <a:r>
              <a:rPr lang="en-US" altLang="ko-KR" dirty="0"/>
              <a:t>Each Sentinel mission is based on a constellation of two satellites to fulfil revisit and coverage requirements, providing robust datasets for Copernicus Services</a:t>
            </a:r>
            <a:r>
              <a:rPr lang="en-US" altLang="ko-KR" b="1" dirty="0"/>
              <a:t>. These missions carry a range of technologies, such as radar and multi-spectral imaging instruments for land, ocean and atmospheric </a:t>
            </a:r>
            <a:r>
              <a:rPr lang="en-US" altLang="ko-KR" b="1" dirty="0" smtClean="0"/>
              <a:t>monitoring</a:t>
            </a:r>
            <a:endParaRPr lang="en-US" altLang="ko-KR" dirty="0"/>
          </a:p>
          <a:p>
            <a:pPr fontAlgn="base"/>
            <a:endParaRPr lang="en-US" altLang="ko-KR" dirty="0" smtClean="0"/>
          </a:p>
          <a:p>
            <a:pPr fontAlgn="base"/>
            <a:r>
              <a:rPr lang="en-US" altLang="ko-KR" b="1" dirty="0" smtClean="0">
                <a:solidFill>
                  <a:srgbClr val="FF0000"/>
                </a:solidFill>
              </a:rPr>
              <a:t>Sentinel-2</a:t>
            </a:r>
            <a:r>
              <a:rPr lang="en-US" altLang="ko-KR" dirty="0" smtClean="0"/>
              <a:t> </a:t>
            </a:r>
            <a:r>
              <a:rPr lang="en-US" altLang="ko-KR" dirty="0"/>
              <a:t>is a polar-orbiting, multispectral high-resolution imaging mission for land monitoring to provide, for example</a:t>
            </a:r>
            <a:r>
              <a:rPr lang="en-US" altLang="ko-KR" b="1" dirty="0">
                <a:solidFill>
                  <a:srgbClr val="FF0000"/>
                </a:solidFill>
              </a:rPr>
              <a:t>, imagery of vegetation, soil and water cover, inland waterways and coastal areas</a:t>
            </a:r>
            <a:r>
              <a:rPr lang="en-US" altLang="ko-KR" dirty="0"/>
              <a:t>. Sentinel-2 can also deliver information for emergency services. Sentinel-2A was launched on 23 June 2015 and Sentinel-2B followed on 7 March 2017</a:t>
            </a:r>
            <a:r>
              <a:rPr lang="en-US" altLang="ko-KR" dirty="0" smtClean="0"/>
              <a:t>.</a:t>
            </a:r>
            <a:endParaRPr lang="ko-KR" altLang="en-US" dirty="0"/>
          </a:p>
        </p:txBody>
      </p:sp>
      <p:pic>
        <p:nvPicPr>
          <p:cNvPr id="4097" name="_x285740608" descr="EMB000024805fb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5286" y="636611"/>
            <a:ext cx="4571998" cy="5595070"/>
          </a:xfrm>
          <a:prstGeom prst="rect">
            <a:avLst/>
          </a:prstGeom>
          <a:noFill/>
          <a:extLst>
            <a:ext uri="{909E8E84-426E-40DD-AFC4-6F175D3DCCD1}">
              <a14:hiddenFill xmlns:a14="http://schemas.microsoft.com/office/drawing/2010/main">
                <a:solidFill>
                  <a:srgbClr val="FFFFFF"/>
                </a:solidFill>
              </a14:hiddenFill>
            </a:ext>
          </a:extLst>
        </p:spPr>
      </p:pic>
      <p:sp>
        <p:nvSpPr>
          <p:cNvPr id="5" name="바닥글 개체 틀 4"/>
          <p:cNvSpPr>
            <a:spLocks noGrp="1"/>
          </p:cNvSpPr>
          <p:nvPr>
            <p:ph type="ftr" sz="quarter" idx="11"/>
          </p:nvPr>
        </p:nvSpPr>
        <p:spPr/>
        <p:txBody>
          <a:bodyPr/>
          <a:lstStyle/>
          <a:p>
            <a:r>
              <a:rPr lang="en-US" altLang="ko-KR" i="1" smtClean="0"/>
              <a:t>The first INU-ENU Joint Form</a:t>
            </a:r>
            <a:endParaRPr lang="ko-KR" altLang="en-US" dirty="0"/>
          </a:p>
        </p:txBody>
      </p:sp>
      <p:sp>
        <p:nvSpPr>
          <p:cNvPr id="7" name="슬라이드 번호 개체 틀 6"/>
          <p:cNvSpPr>
            <a:spLocks noGrp="1"/>
          </p:cNvSpPr>
          <p:nvPr>
            <p:ph type="sldNum" sz="quarter" idx="12"/>
          </p:nvPr>
        </p:nvSpPr>
        <p:spPr/>
        <p:txBody>
          <a:bodyPr/>
          <a:lstStyle/>
          <a:p>
            <a:fld id="{8DA2FE6B-89CA-463A-85AC-E28B6299D359}" type="slidenum">
              <a:rPr lang="ko-KR" altLang="en-US" smtClean="0"/>
              <a:t>5</a:t>
            </a:fld>
            <a:endParaRPr lang="ko-KR" altLang="en-US"/>
          </a:p>
        </p:txBody>
      </p:sp>
    </p:spTree>
    <p:extLst>
      <p:ext uri="{BB962C8B-B14F-4D97-AF65-F5344CB8AC3E}">
        <p14:creationId xmlns:p14="http://schemas.microsoft.com/office/powerpoint/2010/main" val="26198178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표 3"/>
          <p:cNvGraphicFramePr>
            <a:graphicFrameLocks noGrp="1"/>
          </p:cNvGraphicFramePr>
          <p:nvPr>
            <p:extLst>
              <p:ext uri="{D42A27DB-BD31-4B8C-83A1-F6EECF244321}">
                <p14:modId xmlns:p14="http://schemas.microsoft.com/office/powerpoint/2010/main" val="4172479678"/>
              </p:ext>
            </p:extLst>
          </p:nvPr>
        </p:nvGraphicFramePr>
        <p:xfrm>
          <a:off x="5786571" y="558800"/>
          <a:ext cx="5741814" cy="5177808"/>
        </p:xfrm>
        <a:graphic>
          <a:graphicData uri="http://schemas.openxmlformats.org/drawingml/2006/table">
            <a:tbl>
              <a:tblPr>
                <a:tableStyleId>{3C2FFA5D-87B4-456A-9821-1D502468CF0F}</a:tableStyleId>
              </a:tblPr>
              <a:tblGrid>
                <a:gridCol w="2952315"/>
                <a:gridCol w="1585732"/>
                <a:gridCol w="1203767"/>
              </a:tblGrid>
              <a:tr h="516260">
                <a:tc>
                  <a:txBody>
                    <a:bodyPr/>
                    <a:lstStyle/>
                    <a:p>
                      <a:r>
                        <a:rPr lang="en-US" sz="1700" b="1" dirty="0"/>
                        <a:t>Sentinel-2 Bands</a:t>
                      </a:r>
                      <a:endParaRPr lang="en-US" sz="1700" b="1" dirty="0">
                        <a:solidFill>
                          <a:sysClr val="windowText" lastClr="000000"/>
                        </a:solidFill>
                      </a:endParaRPr>
                    </a:p>
                  </a:txBody>
                  <a:tcPr marL="73751" marR="73751" marT="36876" marB="36876" anchor="ctr"/>
                </a:tc>
                <a:tc>
                  <a:txBody>
                    <a:bodyPr/>
                    <a:lstStyle/>
                    <a:p>
                      <a:r>
                        <a:rPr lang="en-US" sz="1700" b="1" dirty="0"/>
                        <a:t>Central </a:t>
                      </a:r>
                      <a:r>
                        <a:rPr lang="en-US" sz="1700" b="1" dirty="0" smtClean="0"/>
                        <a:t>Wave</a:t>
                      </a:r>
                    </a:p>
                    <a:p>
                      <a:r>
                        <a:rPr lang="en-US" sz="1700" b="1" dirty="0" smtClean="0"/>
                        <a:t>length</a:t>
                      </a:r>
                    </a:p>
                    <a:p>
                      <a:r>
                        <a:rPr lang="en-US" sz="1700" b="1" dirty="0" smtClean="0"/>
                        <a:t>[</a:t>
                      </a:r>
                      <a:r>
                        <a:rPr lang="en-US" sz="1700" b="1" dirty="0"/>
                        <a:t>micrometers]</a:t>
                      </a:r>
                      <a:endParaRPr lang="en-US" sz="1700" b="1" dirty="0">
                        <a:solidFill>
                          <a:sysClr val="windowText" lastClr="000000"/>
                        </a:solidFill>
                      </a:endParaRPr>
                    </a:p>
                  </a:txBody>
                  <a:tcPr marL="73751" marR="73751" marT="36876" marB="36876" anchor="ctr"/>
                </a:tc>
                <a:tc>
                  <a:txBody>
                    <a:bodyPr/>
                    <a:lstStyle/>
                    <a:p>
                      <a:r>
                        <a:rPr lang="en-US" sz="1700" b="1" dirty="0"/>
                        <a:t>Resolution </a:t>
                      </a:r>
                      <a:endParaRPr lang="en-US" sz="1700" b="1" dirty="0" smtClean="0"/>
                    </a:p>
                    <a:p>
                      <a:r>
                        <a:rPr lang="en-US" sz="1700" b="1" dirty="0" smtClean="0"/>
                        <a:t>[</a:t>
                      </a:r>
                      <a:r>
                        <a:rPr lang="en-US" sz="1700" b="1" dirty="0"/>
                        <a:t>meters]</a:t>
                      </a:r>
                      <a:endParaRPr lang="en-US" sz="1700" b="1" dirty="0">
                        <a:solidFill>
                          <a:sysClr val="windowText" lastClr="000000"/>
                        </a:solidFill>
                      </a:endParaRPr>
                    </a:p>
                  </a:txBody>
                  <a:tcPr marL="73751" marR="73751" marT="36876" marB="36876" anchor="ctr"/>
                </a:tc>
              </a:tr>
              <a:tr h="295006">
                <a:tc>
                  <a:txBody>
                    <a:bodyPr/>
                    <a:lstStyle/>
                    <a:p>
                      <a:r>
                        <a:rPr lang="en-US" sz="1700" b="1" dirty="0"/>
                        <a:t>Band 1 - Coastal aerosol</a:t>
                      </a:r>
                      <a:endParaRPr lang="en-US" sz="1700" b="1" dirty="0">
                        <a:solidFill>
                          <a:sysClr val="windowText" lastClr="000000"/>
                        </a:solidFill>
                      </a:endParaRPr>
                    </a:p>
                  </a:txBody>
                  <a:tcPr marL="73751" marR="73751" marT="36876" marB="36876" anchor="ctr"/>
                </a:tc>
                <a:tc>
                  <a:txBody>
                    <a:bodyPr/>
                    <a:lstStyle/>
                    <a:p>
                      <a:r>
                        <a:rPr lang="en-US" altLang="ko-KR" sz="1700" b="1"/>
                        <a:t>0.443</a:t>
                      </a:r>
                      <a:endParaRPr lang="en-US" altLang="ko-KR" sz="1700" b="1">
                        <a:solidFill>
                          <a:sysClr val="windowText" lastClr="000000"/>
                        </a:solidFill>
                      </a:endParaRPr>
                    </a:p>
                  </a:txBody>
                  <a:tcPr marL="73751" marR="73751" marT="36876" marB="36876" anchor="ctr"/>
                </a:tc>
                <a:tc>
                  <a:txBody>
                    <a:bodyPr/>
                    <a:lstStyle/>
                    <a:p>
                      <a:r>
                        <a:rPr lang="en-US" altLang="ko-KR" sz="1700" b="1" dirty="0"/>
                        <a:t>60</a:t>
                      </a:r>
                      <a:endParaRPr lang="en-US" altLang="ko-KR" sz="1700" b="1" dirty="0">
                        <a:solidFill>
                          <a:sysClr val="windowText" lastClr="000000"/>
                        </a:solidFill>
                      </a:endParaRPr>
                    </a:p>
                  </a:txBody>
                  <a:tcPr marL="73751" marR="73751" marT="36876" marB="36876" anchor="ctr"/>
                </a:tc>
              </a:tr>
              <a:tr h="295006">
                <a:tc>
                  <a:txBody>
                    <a:bodyPr/>
                    <a:lstStyle/>
                    <a:p>
                      <a:r>
                        <a:rPr lang="en-US" sz="1700" b="1" dirty="0">
                          <a:solidFill>
                            <a:srgbClr val="FFFF00"/>
                          </a:solidFill>
                        </a:rPr>
                        <a:t>Band 2 - Blue</a:t>
                      </a:r>
                    </a:p>
                  </a:txBody>
                  <a:tcPr marL="73751" marR="73751" marT="36876" marB="36876" anchor="ctr"/>
                </a:tc>
                <a:tc>
                  <a:txBody>
                    <a:bodyPr/>
                    <a:lstStyle/>
                    <a:p>
                      <a:r>
                        <a:rPr lang="en-US" altLang="ko-KR" sz="1700" b="1" dirty="0"/>
                        <a:t>0.490</a:t>
                      </a:r>
                      <a:endParaRPr lang="en-US" altLang="ko-KR" sz="1700" b="1" dirty="0">
                        <a:solidFill>
                          <a:sysClr val="windowText" lastClr="000000"/>
                        </a:solidFill>
                      </a:endParaRPr>
                    </a:p>
                  </a:txBody>
                  <a:tcPr marL="73751" marR="73751" marT="36876" marB="36876" anchor="ctr"/>
                </a:tc>
                <a:tc>
                  <a:txBody>
                    <a:bodyPr/>
                    <a:lstStyle/>
                    <a:p>
                      <a:r>
                        <a:rPr lang="en-US" altLang="ko-KR" sz="1700" b="1" dirty="0">
                          <a:solidFill>
                            <a:srgbClr val="FFFF00"/>
                          </a:solidFill>
                        </a:rPr>
                        <a:t>10</a:t>
                      </a:r>
                    </a:p>
                  </a:txBody>
                  <a:tcPr marL="73751" marR="73751" marT="36876" marB="36876" anchor="ctr"/>
                </a:tc>
              </a:tr>
              <a:tr h="295006">
                <a:tc>
                  <a:txBody>
                    <a:bodyPr/>
                    <a:lstStyle/>
                    <a:p>
                      <a:r>
                        <a:rPr lang="en-US" sz="1700" b="1" dirty="0">
                          <a:solidFill>
                            <a:srgbClr val="FFFF00"/>
                          </a:solidFill>
                        </a:rPr>
                        <a:t>Band 3 - Green</a:t>
                      </a:r>
                    </a:p>
                  </a:txBody>
                  <a:tcPr marL="73751" marR="73751" marT="36876" marB="36876" anchor="ctr"/>
                </a:tc>
                <a:tc>
                  <a:txBody>
                    <a:bodyPr/>
                    <a:lstStyle/>
                    <a:p>
                      <a:r>
                        <a:rPr lang="en-US" altLang="ko-KR" sz="1700" b="1"/>
                        <a:t>0.560</a:t>
                      </a:r>
                      <a:endParaRPr lang="en-US" altLang="ko-KR" sz="1700" b="1">
                        <a:solidFill>
                          <a:sysClr val="windowText" lastClr="000000"/>
                        </a:solidFill>
                      </a:endParaRPr>
                    </a:p>
                  </a:txBody>
                  <a:tcPr marL="73751" marR="73751" marT="36876" marB="36876" anchor="ctr"/>
                </a:tc>
                <a:tc>
                  <a:txBody>
                    <a:bodyPr/>
                    <a:lstStyle/>
                    <a:p>
                      <a:r>
                        <a:rPr lang="en-US" altLang="ko-KR" sz="1700" b="1" dirty="0">
                          <a:solidFill>
                            <a:srgbClr val="FFFF00"/>
                          </a:solidFill>
                        </a:rPr>
                        <a:t>10</a:t>
                      </a:r>
                    </a:p>
                  </a:txBody>
                  <a:tcPr marL="73751" marR="73751" marT="36876" marB="36876" anchor="ctr"/>
                </a:tc>
              </a:tr>
              <a:tr h="295006">
                <a:tc>
                  <a:txBody>
                    <a:bodyPr/>
                    <a:lstStyle/>
                    <a:p>
                      <a:r>
                        <a:rPr lang="en-US" sz="1700" b="1" dirty="0">
                          <a:solidFill>
                            <a:srgbClr val="FFFF00"/>
                          </a:solidFill>
                        </a:rPr>
                        <a:t>Band 4 - Red</a:t>
                      </a:r>
                    </a:p>
                  </a:txBody>
                  <a:tcPr marL="73751" marR="73751" marT="36876" marB="36876" anchor="ctr"/>
                </a:tc>
                <a:tc>
                  <a:txBody>
                    <a:bodyPr/>
                    <a:lstStyle/>
                    <a:p>
                      <a:r>
                        <a:rPr lang="en-US" altLang="ko-KR" sz="1700" b="1"/>
                        <a:t>0.665</a:t>
                      </a:r>
                      <a:endParaRPr lang="en-US" altLang="ko-KR" sz="1700" b="1">
                        <a:solidFill>
                          <a:sysClr val="windowText" lastClr="000000"/>
                        </a:solidFill>
                      </a:endParaRPr>
                    </a:p>
                  </a:txBody>
                  <a:tcPr marL="73751" marR="73751" marT="36876" marB="36876" anchor="ctr"/>
                </a:tc>
                <a:tc>
                  <a:txBody>
                    <a:bodyPr/>
                    <a:lstStyle/>
                    <a:p>
                      <a:r>
                        <a:rPr lang="en-US" altLang="ko-KR" sz="1700" b="1" dirty="0">
                          <a:solidFill>
                            <a:srgbClr val="FFFF00"/>
                          </a:solidFill>
                        </a:rPr>
                        <a:t>10</a:t>
                      </a:r>
                    </a:p>
                  </a:txBody>
                  <a:tcPr marL="73751" marR="73751" marT="36876" marB="36876" anchor="ctr"/>
                </a:tc>
              </a:tr>
              <a:tr h="295006">
                <a:tc>
                  <a:txBody>
                    <a:bodyPr/>
                    <a:lstStyle/>
                    <a:p>
                      <a:r>
                        <a:rPr lang="en-US" sz="1700" b="1" dirty="0">
                          <a:solidFill>
                            <a:srgbClr val="FF0000"/>
                          </a:solidFill>
                        </a:rPr>
                        <a:t>Band 5 - Vegetation Red Edge</a:t>
                      </a:r>
                    </a:p>
                  </a:txBody>
                  <a:tcPr marL="73751" marR="73751" marT="36876" marB="36876" anchor="ctr"/>
                </a:tc>
                <a:tc>
                  <a:txBody>
                    <a:bodyPr/>
                    <a:lstStyle/>
                    <a:p>
                      <a:r>
                        <a:rPr lang="en-US" altLang="ko-KR" sz="1700" b="1" dirty="0">
                          <a:solidFill>
                            <a:srgbClr val="FF0000"/>
                          </a:solidFill>
                        </a:rPr>
                        <a:t>0.705</a:t>
                      </a:r>
                    </a:p>
                  </a:txBody>
                  <a:tcPr marL="73751" marR="73751" marT="36876" marB="36876" anchor="ctr"/>
                </a:tc>
                <a:tc>
                  <a:txBody>
                    <a:bodyPr/>
                    <a:lstStyle/>
                    <a:p>
                      <a:r>
                        <a:rPr lang="en-US" altLang="ko-KR" sz="1700" b="1" dirty="0">
                          <a:solidFill>
                            <a:srgbClr val="FF0000"/>
                          </a:solidFill>
                        </a:rPr>
                        <a:t>20</a:t>
                      </a:r>
                    </a:p>
                  </a:txBody>
                  <a:tcPr marL="73751" marR="73751" marT="36876" marB="36876" anchor="ctr"/>
                </a:tc>
              </a:tr>
              <a:tr h="295006">
                <a:tc>
                  <a:txBody>
                    <a:bodyPr/>
                    <a:lstStyle/>
                    <a:p>
                      <a:r>
                        <a:rPr lang="en-US" sz="1700" b="1" dirty="0">
                          <a:solidFill>
                            <a:srgbClr val="FF0000"/>
                          </a:solidFill>
                        </a:rPr>
                        <a:t>Band 6 - Vegetation Red Edge</a:t>
                      </a:r>
                    </a:p>
                  </a:txBody>
                  <a:tcPr marL="73751" marR="73751" marT="36876" marB="36876" anchor="ctr"/>
                </a:tc>
                <a:tc>
                  <a:txBody>
                    <a:bodyPr/>
                    <a:lstStyle/>
                    <a:p>
                      <a:r>
                        <a:rPr lang="en-US" altLang="ko-KR" sz="1700" b="1" dirty="0">
                          <a:solidFill>
                            <a:srgbClr val="FF0000"/>
                          </a:solidFill>
                        </a:rPr>
                        <a:t>0.740</a:t>
                      </a:r>
                    </a:p>
                  </a:txBody>
                  <a:tcPr marL="73751" marR="73751" marT="36876" marB="36876" anchor="ctr"/>
                </a:tc>
                <a:tc>
                  <a:txBody>
                    <a:bodyPr/>
                    <a:lstStyle/>
                    <a:p>
                      <a:r>
                        <a:rPr lang="en-US" altLang="ko-KR" sz="1700" b="1" dirty="0">
                          <a:solidFill>
                            <a:srgbClr val="FF0000"/>
                          </a:solidFill>
                        </a:rPr>
                        <a:t>20</a:t>
                      </a:r>
                    </a:p>
                  </a:txBody>
                  <a:tcPr marL="73751" marR="73751" marT="36876" marB="36876" anchor="ctr"/>
                </a:tc>
              </a:tr>
              <a:tr h="295006">
                <a:tc>
                  <a:txBody>
                    <a:bodyPr/>
                    <a:lstStyle/>
                    <a:p>
                      <a:r>
                        <a:rPr lang="en-US" sz="1700" b="1" dirty="0">
                          <a:solidFill>
                            <a:srgbClr val="FF0000"/>
                          </a:solidFill>
                        </a:rPr>
                        <a:t>Band 7 - Vegetation Red Edge</a:t>
                      </a:r>
                    </a:p>
                  </a:txBody>
                  <a:tcPr marL="73751" marR="73751" marT="36876" marB="36876" anchor="ctr"/>
                </a:tc>
                <a:tc>
                  <a:txBody>
                    <a:bodyPr/>
                    <a:lstStyle/>
                    <a:p>
                      <a:r>
                        <a:rPr lang="en-US" altLang="ko-KR" sz="1700" b="1" dirty="0">
                          <a:solidFill>
                            <a:srgbClr val="FF0000"/>
                          </a:solidFill>
                        </a:rPr>
                        <a:t>0.783</a:t>
                      </a:r>
                    </a:p>
                  </a:txBody>
                  <a:tcPr marL="73751" marR="73751" marT="36876" marB="36876" anchor="ctr"/>
                </a:tc>
                <a:tc>
                  <a:txBody>
                    <a:bodyPr/>
                    <a:lstStyle/>
                    <a:p>
                      <a:r>
                        <a:rPr lang="en-US" altLang="ko-KR" sz="1700" b="1" dirty="0">
                          <a:solidFill>
                            <a:srgbClr val="FF0000"/>
                          </a:solidFill>
                        </a:rPr>
                        <a:t>20</a:t>
                      </a:r>
                    </a:p>
                  </a:txBody>
                  <a:tcPr marL="73751" marR="73751" marT="36876" marB="36876" anchor="ctr"/>
                </a:tc>
              </a:tr>
              <a:tr h="295006">
                <a:tc>
                  <a:txBody>
                    <a:bodyPr/>
                    <a:lstStyle/>
                    <a:p>
                      <a:r>
                        <a:rPr lang="en-US" sz="1700" b="1" dirty="0">
                          <a:solidFill>
                            <a:srgbClr val="FFFF00"/>
                          </a:solidFill>
                        </a:rPr>
                        <a:t>Band 8 - NIR</a:t>
                      </a:r>
                    </a:p>
                  </a:txBody>
                  <a:tcPr marL="73751" marR="73751" marT="36876" marB="36876" anchor="ctr"/>
                </a:tc>
                <a:tc>
                  <a:txBody>
                    <a:bodyPr/>
                    <a:lstStyle/>
                    <a:p>
                      <a:r>
                        <a:rPr lang="en-US" altLang="ko-KR" sz="1700" b="1" dirty="0"/>
                        <a:t>0.842</a:t>
                      </a:r>
                      <a:endParaRPr lang="en-US" altLang="ko-KR" sz="1700" b="1" dirty="0">
                        <a:solidFill>
                          <a:sysClr val="windowText" lastClr="000000"/>
                        </a:solidFill>
                      </a:endParaRPr>
                    </a:p>
                  </a:txBody>
                  <a:tcPr marL="73751" marR="73751" marT="36876" marB="36876" anchor="ctr"/>
                </a:tc>
                <a:tc>
                  <a:txBody>
                    <a:bodyPr/>
                    <a:lstStyle/>
                    <a:p>
                      <a:r>
                        <a:rPr lang="en-US" altLang="ko-KR" sz="1700" b="1" dirty="0">
                          <a:solidFill>
                            <a:srgbClr val="FFFF00"/>
                          </a:solidFill>
                        </a:rPr>
                        <a:t>10</a:t>
                      </a:r>
                    </a:p>
                  </a:txBody>
                  <a:tcPr marL="73751" marR="73751" marT="36876" marB="36876" anchor="ctr"/>
                </a:tc>
              </a:tr>
              <a:tr h="295006">
                <a:tc>
                  <a:txBody>
                    <a:bodyPr/>
                    <a:lstStyle/>
                    <a:p>
                      <a:r>
                        <a:rPr lang="en-US" sz="1700" b="1" dirty="0">
                          <a:solidFill>
                            <a:srgbClr val="FF0000"/>
                          </a:solidFill>
                        </a:rPr>
                        <a:t>Band 8A - Vegetation Red Edge</a:t>
                      </a:r>
                    </a:p>
                  </a:txBody>
                  <a:tcPr marL="73751" marR="73751" marT="36876" marB="36876" anchor="ctr"/>
                </a:tc>
                <a:tc>
                  <a:txBody>
                    <a:bodyPr/>
                    <a:lstStyle/>
                    <a:p>
                      <a:r>
                        <a:rPr lang="en-US" altLang="ko-KR" sz="1700" b="1" dirty="0">
                          <a:solidFill>
                            <a:srgbClr val="FF0000"/>
                          </a:solidFill>
                        </a:rPr>
                        <a:t>0.865</a:t>
                      </a:r>
                    </a:p>
                  </a:txBody>
                  <a:tcPr marL="73751" marR="73751" marT="36876" marB="36876" anchor="ctr"/>
                </a:tc>
                <a:tc>
                  <a:txBody>
                    <a:bodyPr/>
                    <a:lstStyle/>
                    <a:p>
                      <a:r>
                        <a:rPr lang="en-US" altLang="ko-KR" sz="1700" b="1" dirty="0">
                          <a:solidFill>
                            <a:srgbClr val="FF0000"/>
                          </a:solidFill>
                        </a:rPr>
                        <a:t>20</a:t>
                      </a:r>
                    </a:p>
                  </a:txBody>
                  <a:tcPr marL="73751" marR="73751" marT="36876" marB="36876" anchor="ctr"/>
                </a:tc>
              </a:tr>
              <a:tr h="295006">
                <a:tc>
                  <a:txBody>
                    <a:bodyPr/>
                    <a:lstStyle/>
                    <a:p>
                      <a:r>
                        <a:rPr lang="en-US" sz="1700" b="1"/>
                        <a:t>Band 9 - Water vapour</a:t>
                      </a:r>
                      <a:endParaRPr lang="en-US" sz="1700" b="1">
                        <a:solidFill>
                          <a:sysClr val="windowText" lastClr="000000"/>
                        </a:solidFill>
                      </a:endParaRPr>
                    </a:p>
                  </a:txBody>
                  <a:tcPr marL="73751" marR="73751" marT="36876" marB="36876" anchor="ctr"/>
                </a:tc>
                <a:tc>
                  <a:txBody>
                    <a:bodyPr/>
                    <a:lstStyle/>
                    <a:p>
                      <a:r>
                        <a:rPr lang="en-US" altLang="ko-KR" sz="1700" b="1" dirty="0"/>
                        <a:t>0.945</a:t>
                      </a:r>
                      <a:endParaRPr lang="en-US" altLang="ko-KR" sz="1700" b="1" dirty="0">
                        <a:solidFill>
                          <a:sysClr val="windowText" lastClr="000000"/>
                        </a:solidFill>
                      </a:endParaRPr>
                    </a:p>
                  </a:txBody>
                  <a:tcPr marL="73751" marR="73751" marT="36876" marB="36876" anchor="ctr"/>
                </a:tc>
                <a:tc>
                  <a:txBody>
                    <a:bodyPr/>
                    <a:lstStyle/>
                    <a:p>
                      <a:r>
                        <a:rPr lang="en-US" altLang="ko-KR" sz="1700" b="1"/>
                        <a:t>60</a:t>
                      </a:r>
                      <a:endParaRPr lang="en-US" altLang="ko-KR" sz="1700" b="1">
                        <a:solidFill>
                          <a:sysClr val="windowText" lastClr="000000"/>
                        </a:solidFill>
                      </a:endParaRPr>
                    </a:p>
                  </a:txBody>
                  <a:tcPr marL="73751" marR="73751" marT="36876" marB="36876" anchor="ctr"/>
                </a:tc>
              </a:tr>
              <a:tr h="295006">
                <a:tc>
                  <a:txBody>
                    <a:bodyPr/>
                    <a:lstStyle/>
                    <a:p>
                      <a:r>
                        <a:rPr lang="en-US" sz="1700" b="1"/>
                        <a:t>Band 10 - SWIR - Cirrus</a:t>
                      </a:r>
                      <a:endParaRPr lang="en-US" sz="1700" b="1">
                        <a:solidFill>
                          <a:sysClr val="windowText" lastClr="000000"/>
                        </a:solidFill>
                      </a:endParaRPr>
                    </a:p>
                  </a:txBody>
                  <a:tcPr marL="73751" marR="73751" marT="36876" marB="36876" anchor="ctr"/>
                </a:tc>
                <a:tc>
                  <a:txBody>
                    <a:bodyPr/>
                    <a:lstStyle/>
                    <a:p>
                      <a:r>
                        <a:rPr lang="en-US" altLang="ko-KR" sz="1700" b="1" dirty="0"/>
                        <a:t>1.375</a:t>
                      </a:r>
                      <a:endParaRPr lang="en-US" altLang="ko-KR" sz="1700" b="1" dirty="0">
                        <a:solidFill>
                          <a:sysClr val="windowText" lastClr="000000"/>
                        </a:solidFill>
                      </a:endParaRPr>
                    </a:p>
                  </a:txBody>
                  <a:tcPr marL="73751" marR="73751" marT="36876" marB="36876" anchor="ctr"/>
                </a:tc>
                <a:tc>
                  <a:txBody>
                    <a:bodyPr/>
                    <a:lstStyle/>
                    <a:p>
                      <a:r>
                        <a:rPr lang="en-US" altLang="ko-KR" sz="1700" b="1"/>
                        <a:t>60</a:t>
                      </a:r>
                      <a:endParaRPr lang="en-US" altLang="ko-KR" sz="1700" b="1">
                        <a:solidFill>
                          <a:sysClr val="windowText" lastClr="000000"/>
                        </a:solidFill>
                      </a:endParaRPr>
                    </a:p>
                  </a:txBody>
                  <a:tcPr marL="73751" marR="73751" marT="36876" marB="36876" anchor="ctr"/>
                </a:tc>
              </a:tr>
              <a:tr h="295006">
                <a:tc>
                  <a:txBody>
                    <a:bodyPr/>
                    <a:lstStyle/>
                    <a:p>
                      <a:r>
                        <a:rPr lang="en-US" sz="1700" b="1"/>
                        <a:t>Band 11 - SWIR</a:t>
                      </a:r>
                      <a:endParaRPr lang="en-US" sz="1700" b="1">
                        <a:solidFill>
                          <a:sysClr val="windowText" lastClr="000000"/>
                        </a:solidFill>
                      </a:endParaRPr>
                    </a:p>
                  </a:txBody>
                  <a:tcPr marL="73751" marR="73751" marT="36876" marB="36876" anchor="ctr"/>
                </a:tc>
                <a:tc>
                  <a:txBody>
                    <a:bodyPr/>
                    <a:lstStyle/>
                    <a:p>
                      <a:r>
                        <a:rPr lang="en-US" altLang="ko-KR" sz="1700" b="1"/>
                        <a:t>1.610</a:t>
                      </a:r>
                      <a:endParaRPr lang="en-US" altLang="ko-KR" sz="1700" b="1">
                        <a:solidFill>
                          <a:sysClr val="windowText" lastClr="000000"/>
                        </a:solidFill>
                      </a:endParaRPr>
                    </a:p>
                  </a:txBody>
                  <a:tcPr marL="73751" marR="73751" marT="36876" marB="36876" anchor="ctr"/>
                </a:tc>
                <a:tc>
                  <a:txBody>
                    <a:bodyPr/>
                    <a:lstStyle/>
                    <a:p>
                      <a:r>
                        <a:rPr lang="en-US" altLang="ko-KR" sz="1700" b="1" dirty="0"/>
                        <a:t>20</a:t>
                      </a:r>
                      <a:endParaRPr lang="en-US" altLang="ko-KR" sz="1700" b="1" dirty="0">
                        <a:solidFill>
                          <a:sysClr val="windowText" lastClr="000000"/>
                        </a:solidFill>
                      </a:endParaRPr>
                    </a:p>
                  </a:txBody>
                  <a:tcPr marL="73751" marR="73751" marT="36876" marB="36876" anchor="ctr"/>
                </a:tc>
              </a:tr>
              <a:tr h="295006">
                <a:tc>
                  <a:txBody>
                    <a:bodyPr/>
                    <a:lstStyle/>
                    <a:p>
                      <a:r>
                        <a:rPr lang="en-US" sz="1700" b="1" dirty="0"/>
                        <a:t>Band 12 - SWIR</a:t>
                      </a:r>
                      <a:endParaRPr lang="en-US" sz="1700" b="1" dirty="0">
                        <a:solidFill>
                          <a:sysClr val="windowText" lastClr="000000"/>
                        </a:solidFill>
                      </a:endParaRPr>
                    </a:p>
                  </a:txBody>
                  <a:tcPr marL="73751" marR="73751" marT="36876" marB="36876" anchor="ctr"/>
                </a:tc>
                <a:tc>
                  <a:txBody>
                    <a:bodyPr/>
                    <a:lstStyle/>
                    <a:p>
                      <a:r>
                        <a:rPr lang="en-US" altLang="ko-KR" sz="1700" b="1"/>
                        <a:t>2.190</a:t>
                      </a:r>
                      <a:endParaRPr lang="en-US" altLang="ko-KR" sz="1700" b="1">
                        <a:solidFill>
                          <a:sysClr val="windowText" lastClr="000000"/>
                        </a:solidFill>
                      </a:endParaRPr>
                    </a:p>
                  </a:txBody>
                  <a:tcPr marL="73751" marR="73751" marT="36876" marB="36876" anchor="ctr"/>
                </a:tc>
                <a:tc>
                  <a:txBody>
                    <a:bodyPr/>
                    <a:lstStyle/>
                    <a:p>
                      <a:r>
                        <a:rPr lang="en-US" altLang="ko-KR" sz="1700" b="1" dirty="0"/>
                        <a:t>20</a:t>
                      </a:r>
                      <a:endParaRPr lang="en-US" altLang="ko-KR" sz="1700" b="1" dirty="0">
                        <a:solidFill>
                          <a:sysClr val="windowText" lastClr="000000"/>
                        </a:solidFill>
                      </a:endParaRPr>
                    </a:p>
                  </a:txBody>
                  <a:tcPr marL="73751" marR="73751" marT="36876" marB="36876" anchor="ctr"/>
                </a:tc>
              </a:tr>
            </a:tbl>
          </a:graphicData>
        </a:graphic>
      </p:graphicFrame>
      <p:sp>
        <p:nvSpPr>
          <p:cNvPr id="6" name="TextBox 5"/>
          <p:cNvSpPr txBox="1"/>
          <p:nvPr/>
        </p:nvSpPr>
        <p:spPr>
          <a:xfrm>
            <a:off x="717632" y="417974"/>
            <a:ext cx="4884516" cy="5355312"/>
          </a:xfrm>
          <a:prstGeom prst="rect">
            <a:avLst/>
          </a:prstGeom>
          <a:noFill/>
        </p:spPr>
        <p:txBody>
          <a:bodyPr wrap="square" rtlCol="0">
            <a:spAutoFit/>
          </a:bodyPr>
          <a:lstStyle/>
          <a:p>
            <a:pPr algn="just"/>
            <a:r>
              <a:rPr lang="en-US" altLang="ko-KR" dirty="0"/>
              <a:t>Sentinel-2 </a:t>
            </a:r>
            <a:r>
              <a:rPr lang="en-US" altLang="ko-KR" dirty="0" smtClean="0"/>
              <a:t>mission </a:t>
            </a:r>
            <a:r>
              <a:rPr lang="en-US" altLang="ko-KR" dirty="0"/>
              <a:t>is based on a constellation of </a:t>
            </a:r>
            <a:r>
              <a:rPr lang="en-US" altLang="ko-KR" b="1" dirty="0"/>
              <a:t>two identical satellites in the same orbit, 180° apart for optimal coverage and data delivery.</a:t>
            </a:r>
            <a:r>
              <a:rPr lang="en-US" altLang="ko-KR" dirty="0"/>
              <a:t> </a:t>
            </a:r>
            <a:r>
              <a:rPr lang="en-US" altLang="ko-KR" dirty="0" smtClean="0"/>
              <a:t/>
            </a:r>
            <a:br>
              <a:rPr lang="en-US" altLang="ko-KR" dirty="0" smtClean="0"/>
            </a:br>
            <a:r>
              <a:rPr lang="en-US" altLang="ko-KR" dirty="0" smtClean="0"/>
              <a:t>The </a:t>
            </a:r>
            <a:r>
              <a:rPr lang="en-US" altLang="ko-KR" dirty="0"/>
              <a:t>Sentinel 2 satellites have </a:t>
            </a:r>
            <a:r>
              <a:rPr lang="en-US" altLang="ko-KR" b="1" dirty="0">
                <a:solidFill>
                  <a:srgbClr val="FF0000"/>
                </a:solidFill>
              </a:rPr>
              <a:t>a Multi-Spectral Instrument (MSI) with 13 spectral bands </a:t>
            </a:r>
            <a:r>
              <a:rPr lang="en-US" altLang="ko-KR" dirty="0"/>
              <a:t>that range from the visible range to </a:t>
            </a:r>
            <a:r>
              <a:rPr lang="en-US" altLang="ko-KR" b="1" dirty="0">
                <a:solidFill>
                  <a:srgbClr val="FF0000"/>
                </a:solidFill>
              </a:rPr>
              <a:t>the shortwave infrared (SWIR)</a:t>
            </a:r>
            <a:r>
              <a:rPr lang="en-US" altLang="ko-KR" dirty="0"/>
              <a:t>. Bands come in variable resolutions from 10 to 60 meter and their </a:t>
            </a:r>
            <a:r>
              <a:rPr lang="en-US" altLang="ko-KR" dirty="0" smtClean="0"/>
              <a:t>wavelength </a:t>
            </a:r>
            <a:r>
              <a:rPr lang="en-US" altLang="ko-KR" dirty="0"/>
              <a:t>is determined based on specific purposes</a:t>
            </a:r>
            <a:r>
              <a:rPr lang="en-US" altLang="ko-KR" dirty="0" smtClean="0"/>
              <a:t>. False </a:t>
            </a:r>
            <a:r>
              <a:rPr lang="en-US" altLang="ko-KR" dirty="0"/>
              <a:t>color images are used to enhance certain cover types as vegetation on the image representation. </a:t>
            </a:r>
            <a:endParaRPr lang="en-US" altLang="ko-KR" dirty="0" smtClean="0"/>
          </a:p>
          <a:p>
            <a:pPr algn="just"/>
            <a:endParaRPr lang="en-US" altLang="ko-KR" dirty="0" smtClean="0"/>
          </a:p>
          <a:p>
            <a:pPr algn="just"/>
            <a:r>
              <a:rPr lang="en-US" altLang="ko-KR" dirty="0" smtClean="0"/>
              <a:t>The </a:t>
            </a:r>
            <a:r>
              <a:rPr lang="en-US" altLang="ko-KR" dirty="0"/>
              <a:t>mission supports operational applications primarily for land services, including the </a:t>
            </a:r>
            <a:r>
              <a:rPr lang="en-US" altLang="ko-KR" b="1" dirty="0">
                <a:solidFill>
                  <a:srgbClr val="FF0000"/>
                </a:solidFill>
              </a:rPr>
              <a:t>monitoring of vegetation, soil and water cover, as well as the observation of inland waterways and coastal areas</a:t>
            </a:r>
            <a:r>
              <a:rPr lang="en-US" altLang="ko-KR" dirty="0"/>
              <a:t>. </a:t>
            </a:r>
            <a:r>
              <a:rPr lang="en-US" altLang="ko-KR" dirty="0" smtClean="0"/>
              <a:t>Sentinel-2 </a:t>
            </a:r>
            <a:r>
              <a:rPr lang="en-US" altLang="ko-KR" dirty="0"/>
              <a:t>will complement mission such as SPOT or Landsat</a:t>
            </a:r>
            <a:r>
              <a:rPr lang="en-US" altLang="ko-KR" dirty="0" smtClean="0"/>
              <a:t>.</a:t>
            </a:r>
            <a:endParaRPr lang="ko-KR" altLang="en-US" dirty="0"/>
          </a:p>
        </p:txBody>
      </p:sp>
      <p:sp>
        <p:nvSpPr>
          <p:cNvPr id="5" name="바닥글 개체 틀 4"/>
          <p:cNvSpPr>
            <a:spLocks noGrp="1"/>
          </p:cNvSpPr>
          <p:nvPr>
            <p:ph type="ftr" sz="quarter" idx="11"/>
          </p:nvPr>
        </p:nvSpPr>
        <p:spPr/>
        <p:txBody>
          <a:bodyPr/>
          <a:lstStyle/>
          <a:p>
            <a:r>
              <a:rPr lang="en-US" altLang="ko-KR" i="1" smtClean="0"/>
              <a:t>The first INU-ENU Joint Form</a:t>
            </a:r>
            <a:endParaRPr lang="ko-KR" altLang="en-US" dirty="0"/>
          </a:p>
        </p:txBody>
      </p:sp>
      <p:sp>
        <p:nvSpPr>
          <p:cNvPr id="8" name="슬라이드 번호 개체 틀 7"/>
          <p:cNvSpPr>
            <a:spLocks noGrp="1"/>
          </p:cNvSpPr>
          <p:nvPr>
            <p:ph type="sldNum" sz="quarter" idx="12"/>
          </p:nvPr>
        </p:nvSpPr>
        <p:spPr/>
        <p:txBody>
          <a:bodyPr/>
          <a:lstStyle/>
          <a:p>
            <a:fld id="{8DA2FE6B-89CA-463A-85AC-E28B6299D359}" type="slidenum">
              <a:rPr lang="ko-KR" altLang="en-US" smtClean="0"/>
              <a:t>6</a:t>
            </a:fld>
            <a:endParaRPr lang="ko-KR" altLang="en-US"/>
          </a:p>
        </p:txBody>
      </p:sp>
    </p:spTree>
    <p:extLst>
      <p:ext uri="{BB962C8B-B14F-4D97-AF65-F5344CB8AC3E}">
        <p14:creationId xmlns:p14="http://schemas.microsoft.com/office/powerpoint/2010/main" val="22489393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7"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976" y="359007"/>
            <a:ext cx="9810750" cy="1504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6290" y="1410328"/>
            <a:ext cx="6115050" cy="432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그룹 3"/>
          <p:cNvGrpSpPr/>
          <p:nvPr/>
        </p:nvGrpSpPr>
        <p:grpSpPr>
          <a:xfrm>
            <a:off x="8857493" y="3417990"/>
            <a:ext cx="574540" cy="2771284"/>
            <a:chOff x="9188998" y="2153061"/>
            <a:chExt cx="574540" cy="2771284"/>
          </a:xfrm>
        </p:grpSpPr>
        <p:pic>
          <p:nvPicPr>
            <p:cNvPr id="1028" name="Picture 4" descr="Sentinel-2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2038" y="2846538"/>
              <a:ext cx="5715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ntinel-1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8998" y="2153061"/>
              <a:ext cx="5715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ntinel-3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88998" y="3602226"/>
              <a:ext cx="5715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entinel-3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88998" y="4352845"/>
              <a:ext cx="571500" cy="571500"/>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descr="Products Downloa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5590" y="3534806"/>
            <a:ext cx="571500" cy="571500"/>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p:cNvSpPr/>
          <p:nvPr/>
        </p:nvSpPr>
        <p:spPr>
          <a:xfrm>
            <a:off x="2508798" y="5673197"/>
            <a:ext cx="4305474" cy="369332"/>
          </a:xfrm>
          <a:prstGeom prst="rect">
            <a:avLst/>
          </a:prstGeom>
        </p:spPr>
        <p:txBody>
          <a:bodyPr wrap="none">
            <a:spAutoFit/>
          </a:bodyPr>
          <a:lstStyle/>
          <a:p>
            <a:r>
              <a:rPr lang="en-US" altLang="ko-KR" dirty="0"/>
              <a:t>https://scihub.copernicus.eu/userguide/</a:t>
            </a:r>
            <a:endParaRPr lang="ko-KR" altLang="en-US" dirty="0"/>
          </a:p>
        </p:txBody>
      </p:sp>
      <p:sp>
        <p:nvSpPr>
          <p:cNvPr id="3" name="직사각형 2"/>
          <p:cNvSpPr/>
          <p:nvPr/>
        </p:nvSpPr>
        <p:spPr>
          <a:xfrm>
            <a:off x="2508798" y="5992414"/>
            <a:ext cx="6680200" cy="276999"/>
          </a:xfrm>
          <a:prstGeom prst="rect">
            <a:avLst/>
          </a:prstGeom>
        </p:spPr>
        <p:txBody>
          <a:bodyPr wrap="square">
            <a:spAutoFit/>
          </a:bodyPr>
          <a:lstStyle/>
          <a:p>
            <a:r>
              <a:rPr lang="en-US" altLang="ko-KR" sz="1200" dirty="0"/>
              <a:t>https://sentinels.copernicus.eu/web/sentinel/sentinel-data-access/typologies-and-services</a:t>
            </a:r>
            <a:endParaRPr lang="ko-KR" altLang="en-US" sz="1200" dirty="0"/>
          </a:p>
        </p:txBody>
      </p:sp>
      <p:sp>
        <p:nvSpPr>
          <p:cNvPr id="7" name="바닥글 개체 틀 6"/>
          <p:cNvSpPr>
            <a:spLocks noGrp="1"/>
          </p:cNvSpPr>
          <p:nvPr>
            <p:ph type="ftr" sz="quarter" idx="11"/>
          </p:nvPr>
        </p:nvSpPr>
        <p:spPr/>
        <p:txBody>
          <a:bodyPr/>
          <a:lstStyle/>
          <a:p>
            <a:r>
              <a:rPr lang="en-US" altLang="ko-KR" i="1" smtClean="0"/>
              <a:t>The first INU-ENU Joint Form</a:t>
            </a:r>
            <a:endParaRPr lang="ko-KR" altLang="en-US" dirty="0"/>
          </a:p>
        </p:txBody>
      </p:sp>
      <p:sp>
        <p:nvSpPr>
          <p:cNvPr id="9" name="슬라이드 번호 개체 틀 8"/>
          <p:cNvSpPr>
            <a:spLocks noGrp="1"/>
          </p:cNvSpPr>
          <p:nvPr>
            <p:ph type="sldNum" sz="quarter" idx="12"/>
          </p:nvPr>
        </p:nvSpPr>
        <p:spPr/>
        <p:txBody>
          <a:bodyPr/>
          <a:lstStyle/>
          <a:p>
            <a:fld id="{8DA2FE6B-89CA-463A-85AC-E28B6299D359}" type="slidenum">
              <a:rPr lang="ko-KR" altLang="en-US" smtClean="0"/>
              <a:t>7</a:t>
            </a:fld>
            <a:endParaRPr lang="ko-KR" altLang="en-US"/>
          </a:p>
        </p:txBody>
      </p:sp>
    </p:spTree>
    <p:extLst>
      <p:ext uri="{BB962C8B-B14F-4D97-AF65-F5344CB8AC3E}">
        <p14:creationId xmlns:p14="http://schemas.microsoft.com/office/powerpoint/2010/main" val="26361139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33867" y="4073355"/>
            <a:ext cx="9398643" cy="2000548"/>
          </a:xfrm>
          <a:prstGeom prst="rect">
            <a:avLst/>
          </a:prstGeom>
          <a:noFill/>
        </p:spPr>
        <p:txBody>
          <a:bodyPr wrap="square" rtlCol="0">
            <a:spAutoFit/>
          </a:bodyPr>
          <a:lstStyle/>
          <a:p>
            <a:r>
              <a:rPr lang="en-US" altLang="ko-KR" sz="2400" b="1" dirty="0" smtClean="0">
                <a:solidFill>
                  <a:srgbClr val="FF0000"/>
                </a:solidFill>
              </a:rPr>
              <a:t>QGIS, SCP</a:t>
            </a:r>
            <a:r>
              <a:rPr lang="ko-KR" altLang="en-US" sz="2400" b="1" dirty="0" smtClean="0">
                <a:solidFill>
                  <a:srgbClr val="FF0000"/>
                </a:solidFill>
              </a:rPr>
              <a:t> </a:t>
            </a:r>
            <a:r>
              <a:rPr lang="en-US" altLang="ko-KR" sz="2400" b="1" dirty="0" smtClean="0">
                <a:solidFill>
                  <a:srgbClr val="FF0000"/>
                </a:solidFill>
              </a:rPr>
              <a:t>plugin</a:t>
            </a:r>
            <a:endParaRPr lang="en-US" altLang="ko-KR" sz="2400" b="1" dirty="0" smtClean="0">
              <a:solidFill>
                <a:srgbClr val="FF0000"/>
              </a:solidFill>
            </a:endParaRPr>
          </a:p>
          <a:p>
            <a:r>
              <a:rPr lang="en-US" altLang="ko-KR" dirty="0" smtClean="0"/>
              <a:t>        </a:t>
            </a:r>
            <a:r>
              <a:rPr lang="en-US" altLang="ko-KR" b="1" dirty="0" smtClean="0">
                <a:solidFill>
                  <a:srgbClr val="FF0000"/>
                </a:solidFill>
              </a:rPr>
              <a:t>Developed </a:t>
            </a:r>
            <a:r>
              <a:rPr lang="en-US" altLang="ko-KR" b="1" dirty="0">
                <a:solidFill>
                  <a:srgbClr val="FF0000"/>
                </a:solidFill>
              </a:rPr>
              <a:t>by Luca </a:t>
            </a:r>
            <a:r>
              <a:rPr lang="en-US" altLang="ko-KR" b="1" dirty="0" err="1">
                <a:solidFill>
                  <a:srgbClr val="FF0000"/>
                </a:solidFill>
              </a:rPr>
              <a:t>Congedo</a:t>
            </a:r>
            <a:r>
              <a:rPr lang="en-US" altLang="ko-KR" b="1" dirty="0">
                <a:solidFill>
                  <a:srgbClr val="FF0000"/>
                </a:solidFill>
              </a:rPr>
              <a:t> </a:t>
            </a:r>
            <a:r>
              <a:rPr lang="en-US" altLang="ko-KR" dirty="0" smtClean="0"/>
              <a:t>, </a:t>
            </a:r>
            <a:r>
              <a:rPr lang="en-US" altLang="ko-KR" b="1" dirty="0">
                <a:solidFill>
                  <a:srgbClr val="FF0000"/>
                </a:solidFill>
              </a:rPr>
              <a:t>the Semi-Automatic Classification Plugin (SCP) </a:t>
            </a:r>
            <a:r>
              <a:rPr lang="en-US" altLang="ko-KR" dirty="0"/>
              <a:t>is </a:t>
            </a:r>
            <a:r>
              <a:rPr lang="en-US" altLang="ko-KR" b="1" dirty="0">
                <a:solidFill>
                  <a:srgbClr val="FF0000"/>
                </a:solidFill>
              </a:rPr>
              <a:t>a free open source plugin for QGIS </a:t>
            </a:r>
            <a:r>
              <a:rPr lang="en-US" altLang="ko-KR" dirty="0"/>
              <a:t>that allows for the semi-automatic classification (also supervised classification) of remote sensing images</a:t>
            </a:r>
            <a:r>
              <a:rPr lang="en-US" altLang="ko-KR" dirty="0" smtClean="0"/>
              <a:t>. It </a:t>
            </a:r>
            <a:r>
              <a:rPr lang="en-US" altLang="ko-KR" dirty="0"/>
              <a:t>provides several tools for the download of free images, the preprocessing, the </a:t>
            </a:r>
            <a:r>
              <a:rPr lang="en-US" altLang="ko-KR" dirty="0" err="1" smtClean="0"/>
              <a:t>postprocessing</a:t>
            </a:r>
            <a:r>
              <a:rPr lang="en-US" altLang="ko-KR" dirty="0"/>
              <a:t>, and the raster calculation</a:t>
            </a:r>
            <a:r>
              <a:rPr lang="en-US" altLang="ko-KR" dirty="0" smtClean="0"/>
              <a:t>.</a:t>
            </a:r>
          </a:p>
          <a:p>
            <a:endParaRPr lang="en-US" altLang="ko-KR" sz="1000" dirty="0" smtClean="0"/>
          </a:p>
          <a:p>
            <a:r>
              <a:rPr lang="en-US" altLang="ko-KR" dirty="0" smtClean="0"/>
              <a:t>                 </a:t>
            </a:r>
            <a:r>
              <a:rPr lang="en-US" altLang="ko-KR" b="1" dirty="0" smtClean="0"/>
              <a:t>SCP Manual </a:t>
            </a:r>
            <a:r>
              <a:rPr lang="en-US" altLang="ko-KR" dirty="0" smtClean="0"/>
              <a:t>: </a:t>
            </a:r>
            <a:r>
              <a:rPr lang="en-US" altLang="ko-KR" dirty="0" smtClean="0">
                <a:hlinkClick r:id="rId2"/>
              </a:rPr>
              <a:t>https</a:t>
            </a:r>
            <a:r>
              <a:rPr lang="en-US" altLang="ko-KR" dirty="0">
                <a:hlinkClick r:id="rId2"/>
              </a:rPr>
              <a:t>://</a:t>
            </a:r>
            <a:r>
              <a:rPr lang="en-US" altLang="ko-KR" dirty="0" smtClean="0">
                <a:hlinkClick r:id="rId2"/>
              </a:rPr>
              <a:t>fromgistors.blogspot.com/p/user-manual.html?spref=scp</a:t>
            </a:r>
            <a:endParaRPr lang="ko-KR" altLang="en-US" dirty="0"/>
          </a:p>
        </p:txBody>
      </p:sp>
      <p:grpSp>
        <p:nvGrpSpPr>
          <p:cNvPr id="11" name="그룹 10"/>
          <p:cNvGrpSpPr/>
          <p:nvPr/>
        </p:nvGrpSpPr>
        <p:grpSpPr>
          <a:xfrm>
            <a:off x="9868695" y="4542072"/>
            <a:ext cx="1752403" cy="1418222"/>
            <a:chOff x="9810819" y="4368515"/>
            <a:chExt cx="1752403" cy="1418222"/>
          </a:xfrm>
        </p:grpSpPr>
        <p:sp>
          <p:nvSpPr>
            <p:cNvPr id="7" name="직사각형 6"/>
            <p:cNvSpPr/>
            <p:nvPr/>
          </p:nvSpPr>
          <p:spPr>
            <a:xfrm>
              <a:off x="9810819" y="5417405"/>
              <a:ext cx="1752403" cy="369332"/>
            </a:xfrm>
            <a:prstGeom prst="rect">
              <a:avLst/>
            </a:prstGeom>
          </p:spPr>
          <p:txBody>
            <a:bodyPr wrap="none">
              <a:spAutoFit/>
            </a:bodyPr>
            <a:lstStyle/>
            <a:p>
              <a:r>
                <a:rPr lang="en-US" altLang="ko-KR" b="1" i="0" u="none" strike="noStrike" baseline="0" dirty="0" smtClean="0">
                  <a:latin typeface="+mj-ea"/>
                  <a:ea typeface="+mj-ea"/>
                </a:rPr>
                <a:t>Luca </a:t>
              </a:r>
              <a:r>
                <a:rPr lang="en-US" altLang="ko-KR" b="1" i="0" u="none" strike="noStrike" baseline="0" dirty="0" err="1" smtClean="0">
                  <a:latin typeface="+mj-ea"/>
                  <a:ea typeface="+mj-ea"/>
                </a:rPr>
                <a:t>Congedo</a:t>
              </a:r>
              <a:endParaRPr lang="ko-KR" altLang="en-US" dirty="0">
                <a:latin typeface="+mj-ea"/>
                <a:ea typeface="+mj-ea"/>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1399" y="4368515"/>
              <a:ext cx="1197100" cy="11077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6" name="TextBox 5"/>
          <p:cNvSpPr txBox="1"/>
          <p:nvPr/>
        </p:nvSpPr>
        <p:spPr>
          <a:xfrm>
            <a:off x="833867" y="416932"/>
            <a:ext cx="4571522" cy="2246769"/>
          </a:xfrm>
          <a:prstGeom prst="rect">
            <a:avLst/>
          </a:prstGeom>
          <a:noFill/>
        </p:spPr>
        <p:txBody>
          <a:bodyPr wrap="square" rtlCol="0">
            <a:spAutoFit/>
          </a:bodyPr>
          <a:lstStyle/>
          <a:p>
            <a:r>
              <a:rPr lang="en-US" altLang="ko-KR" sz="2700" b="1" dirty="0" smtClean="0">
                <a:solidFill>
                  <a:srgbClr val="FF0000"/>
                </a:solidFill>
              </a:rPr>
              <a:t>SNAP</a:t>
            </a:r>
            <a:r>
              <a:rPr lang="en-US" altLang="ko-KR" sz="2400" b="1" dirty="0" smtClean="0">
                <a:solidFill>
                  <a:srgbClr val="FF0000"/>
                </a:solidFill>
              </a:rPr>
              <a:t/>
            </a:r>
            <a:br>
              <a:rPr lang="en-US" altLang="ko-KR" sz="2400" b="1" dirty="0" smtClean="0">
                <a:solidFill>
                  <a:srgbClr val="FF0000"/>
                </a:solidFill>
              </a:rPr>
            </a:br>
            <a:r>
              <a:rPr lang="en-US" altLang="ko-KR" b="1" dirty="0" smtClean="0">
                <a:solidFill>
                  <a:srgbClr val="FF0000"/>
                </a:solidFill>
              </a:rPr>
              <a:t>Sentinel </a:t>
            </a:r>
            <a:r>
              <a:rPr lang="en-US" altLang="ko-KR" b="1" dirty="0">
                <a:solidFill>
                  <a:srgbClr val="FF0000"/>
                </a:solidFill>
              </a:rPr>
              <a:t>Application </a:t>
            </a:r>
            <a:r>
              <a:rPr lang="en-US" altLang="ko-KR" b="1" dirty="0" smtClean="0">
                <a:solidFill>
                  <a:srgbClr val="FF0000"/>
                </a:solidFill>
              </a:rPr>
              <a:t>Platform</a:t>
            </a:r>
            <a:r>
              <a:rPr lang="en-US" altLang="ko-KR" b="1" dirty="0" smtClean="0"/>
              <a:t/>
            </a:r>
            <a:br>
              <a:rPr lang="en-US" altLang="ko-KR" b="1" dirty="0" smtClean="0"/>
            </a:br>
            <a:endParaRPr lang="en-US" altLang="ko-KR" sz="500" b="1" dirty="0" smtClean="0">
              <a:solidFill>
                <a:srgbClr val="FF0000"/>
              </a:solidFill>
            </a:endParaRPr>
          </a:p>
          <a:p>
            <a:pPr algn="just"/>
            <a:r>
              <a:rPr lang="en-US" altLang="ko-KR" dirty="0" smtClean="0"/>
              <a:t>        A </a:t>
            </a:r>
            <a:r>
              <a:rPr lang="en-US" altLang="ko-KR" dirty="0"/>
              <a:t>common architecture for all Sentinel Toolboxes is being </a:t>
            </a:r>
            <a:r>
              <a:rPr lang="en-US" altLang="ko-KR" b="1" dirty="0">
                <a:solidFill>
                  <a:srgbClr val="FF0000"/>
                </a:solidFill>
              </a:rPr>
              <a:t>jointly developed </a:t>
            </a:r>
            <a:r>
              <a:rPr lang="en-US" altLang="ko-KR" dirty="0"/>
              <a:t>by </a:t>
            </a:r>
            <a:r>
              <a:rPr lang="en-US" altLang="ko-KR" dirty="0" err="1"/>
              <a:t>Brockmann</a:t>
            </a:r>
            <a:r>
              <a:rPr lang="en-US" altLang="ko-KR" dirty="0"/>
              <a:t> Consult, Array Systems Computing and C-S called the </a:t>
            </a:r>
            <a:r>
              <a:rPr lang="en-US" altLang="ko-KR" b="1" dirty="0" smtClean="0"/>
              <a:t>SNAP</a:t>
            </a:r>
            <a:r>
              <a:rPr lang="en-US" altLang="ko-KR" dirty="0" smtClean="0"/>
              <a:t> which </a:t>
            </a:r>
            <a:r>
              <a:rPr lang="en-US" altLang="ko-KR" b="1" dirty="0" smtClean="0">
                <a:solidFill>
                  <a:srgbClr val="FF0000"/>
                </a:solidFill>
              </a:rPr>
              <a:t>is </a:t>
            </a:r>
            <a:r>
              <a:rPr lang="en-US" altLang="ko-KR" b="1" dirty="0">
                <a:solidFill>
                  <a:srgbClr val="FF0000"/>
                </a:solidFill>
              </a:rPr>
              <a:t>ideal for Earth Observation processing and </a:t>
            </a:r>
            <a:r>
              <a:rPr lang="en-US" altLang="ko-KR" b="1" dirty="0" smtClean="0">
                <a:solidFill>
                  <a:srgbClr val="FF0000"/>
                </a:solidFill>
              </a:rPr>
              <a:t>analysis.</a:t>
            </a:r>
            <a:endParaRPr lang="ko-KR" altLang="en-US" b="1" dirty="0">
              <a:solidFill>
                <a:srgbClr val="FF0000"/>
              </a:solidFill>
            </a:endParaRPr>
          </a:p>
        </p:txBody>
      </p:sp>
      <p:sp>
        <p:nvSpPr>
          <p:cNvPr id="10" name="직사각형 9"/>
          <p:cNvSpPr/>
          <p:nvPr/>
        </p:nvSpPr>
        <p:spPr>
          <a:xfrm>
            <a:off x="833867" y="2941632"/>
            <a:ext cx="4559943" cy="830997"/>
          </a:xfrm>
          <a:prstGeom prst="rect">
            <a:avLst/>
          </a:prstGeom>
        </p:spPr>
        <p:txBody>
          <a:bodyPr wrap="square">
            <a:spAutoFit/>
          </a:bodyPr>
          <a:lstStyle/>
          <a:p>
            <a:r>
              <a:rPr lang="en-US" altLang="ko-KR" sz="2600" b="1" dirty="0" smtClean="0">
                <a:latin typeface="맑은 고딕" panose="020B0503020000020004" pitchFamily="50" charset="-127"/>
                <a:cs typeface="Times New Roman" panose="02020603050405020304" pitchFamily="18" charset="0"/>
              </a:rPr>
              <a:t>FOSS4G</a:t>
            </a:r>
          </a:p>
          <a:p>
            <a:r>
              <a:rPr lang="en-US" altLang="ko-KR" sz="2000" b="1" dirty="0">
                <a:solidFill>
                  <a:srgbClr val="FF0000"/>
                </a:solidFill>
              </a:rPr>
              <a:t>F</a:t>
            </a:r>
            <a:r>
              <a:rPr lang="en-US" altLang="ko-KR" sz="1700" b="1" dirty="0"/>
              <a:t>ree and </a:t>
            </a:r>
            <a:r>
              <a:rPr lang="en-US" altLang="ko-KR" sz="2000" b="1" dirty="0">
                <a:solidFill>
                  <a:srgbClr val="FF0000"/>
                </a:solidFill>
              </a:rPr>
              <a:t>O</a:t>
            </a:r>
            <a:r>
              <a:rPr lang="en-US" altLang="ko-KR" sz="1700" b="1" dirty="0"/>
              <a:t>pen </a:t>
            </a:r>
            <a:r>
              <a:rPr lang="en-US" altLang="ko-KR" sz="2000" b="1" dirty="0">
                <a:solidFill>
                  <a:srgbClr val="FF0000"/>
                </a:solidFill>
              </a:rPr>
              <a:t>S</a:t>
            </a:r>
            <a:r>
              <a:rPr lang="en-US" altLang="ko-KR" sz="1700" b="1" dirty="0"/>
              <a:t>ource </a:t>
            </a:r>
            <a:r>
              <a:rPr lang="en-US" altLang="ko-KR" sz="2000" b="1" dirty="0">
                <a:solidFill>
                  <a:srgbClr val="FF0000"/>
                </a:solidFill>
              </a:rPr>
              <a:t>S</a:t>
            </a:r>
            <a:r>
              <a:rPr lang="en-US" altLang="ko-KR" sz="1700" b="1" dirty="0"/>
              <a:t>oftware </a:t>
            </a:r>
            <a:r>
              <a:rPr lang="en-US" altLang="ko-KR" sz="1700" b="1" dirty="0">
                <a:solidFill>
                  <a:srgbClr val="FF0000"/>
                </a:solidFill>
              </a:rPr>
              <a:t>for</a:t>
            </a:r>
            <a:r>
              <a:rPr lang="en-US" altLang="ko-KR" sz="1700" b="1" dirty="0"/>
              <a:t> </a:t>
            </a:r>
            <a:r>
              <a:rPr lang="en-US" altLang="ko-KR" sz="2000" b="1" dirty="0">
                <a:solidFill>
                  <a:srgbClr val="FF0000"/>
                </a:solidFill>
              </a:rPr>
              <a:t>G</a:t>
            </a:r>
            <a:r>
              <a:rPr lang="en-US" altLang="ko-KR" sz="1700" b="1" dirty="0"/>
              <a:t>eospatial</a:t>
            </a:r>
            <a:endParaRPr lang="ko-KR" altLang="en-US" sz="1700" b="1" dirty="0"/>
          </a:p>
        </p:txBody>
      </p:sp>
      <p:grpSp>
        <p:nvGrpSpPr>
          <p:cNvPr id="9" name="그룹 8"/>
          <p:cNvGrpSpPr/>
          <p:nvPr/>
        </p:nvGrpSpPr>
        <p:grpSpPr>
          <a:xfrm>
            <a:off x="5511663" y="560775"/>
            <a:ext cx="6253510" cy="3332335"/>
            <a:chOff x="5220190" y="665550"/>
            <a:chExt cx="6253510" cy="3332335"/>
          </a:xfrm>
        </p:grpSpPr>
        <p:pic>
          <p:nvPicPr>
            <p:cNvPr id="2049" name="_x48053456" descr="EMB00002dd8aac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0190" y="665550"/>
              <a:ext cx="6253510" cy="333233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980865" y="3438599"/>
              <a:ext cx="3343358" cy="369332"/>
            </a:xfrm>
            <a:prstGeom prst="rect">
              <a:avLst/>
            </a:prstGeom>
            <a:noFill/>
          </p:spPr>
          <p:txBody>
            <a:bodyPr wrap="square" rtlCol="0">
              <a:spAutoFit/>
            </a:bodyPr>
            <a:lstStyle/>
            <a:p>
              <a:r>
                <a:rPr lang="en-US" altLang="ko-KR" b="1" dirty="0">
                  <a:latin typeface="Garamond" panose="02020404030301010803" pitchFamily="18" charset="0"/>
                </a:rPr>
                <a:t>•</a:t>
              </a:r>
              <a:r>
                <a:rPr lang="en-US" altLang="ko-KR" b="1" dirty="0" smtClean="0"/>
                <a:t> Third  Party Plugin : SEN2COR</a:t>
              </a:r>
              <a:endParaRPr lang="ko-KR" altLang="en-US" b="1" dirty="0"/>
            </a:p>
          </p:txBody>
        </p:sp>
      </p:grpSp>
      <p:sp>
        <p:nvSpPr>
          <p:cNvPr id="12" name="직사각형 11"/>
          <p:cNvSpPr/>
          <p:nvPr/>
        </p:nvSpPr>
        <p:spPr>
          <a:xfrm>
            <a:off x="1038462" y="3631213"/>
            <a:ext cx="4150752" cy="369332"/>
          </a:xfrm>
          <a:prstGeom prst="rect">
            <a:avLst/>
          </a:prstGeom>
        </p:spPr>
        <p:txBody>
          <a:bodyPr wrap="none">
            <a:spAutoFit/>
          </a:bodyPr>
          <a:lstStyle/>
          <a:p>
            <a:r>
              <a:rPr lang="en-US" altLang="ko-KR" dirty="0" smtClean="0">
                <a:hlinkClick r:id="rId5"/>
              </a:rPr>
              <a:t>https://www.osgeo.org/initiatives/foss4g/</a:t>
            </a:r>
            <a:endParaRPr lang="ko-KR" altLang="en-US" dirty="0"/>
          </a:p>
        </p:txBody>
      </p:sp>
      <p:sp>
        <p:nvSpPr>
          <p:cNvPr id="4" name="바닥글 개체 틀 3"/>
          <p:cNvSpPr>
            <a:spLocks noGrp="1"/>
          </p:cNvSpPr>
          <p:nvPr>
            <p:ph type="ftr" sz="quarter" idx="11"/>
          </p:nvPr>
        </p:nvSpPr>
        <p:spPr/>
        <p:txBody>
          <a:bodyPr/>
          <a:lstStyle/>
          <a:p>
            <a:r>
              <a:rPr lang="en-US" altLang="ko-KR" i="1" dirty="0" smtClean="0"/>
              <a:t>The first INU-ENU Joint Form</a:t>
            </a:r>
            <a:endParaRPr lang="ko-KR" altLang="en-US" dirty="0"/>
          </a:p>
        </p:txBody>
      </p:sp>
      <p:sp>
        <p:nvSpPr>
          <p:cNvPr id="14" name="슬라이드 번호 개체 틀 13"/>
          <p:cNvSpPr>
            <a:spLocks noGrp="1"/>
          </p:cNvSpPr>
          <p:nvPr>
            <p:ph type="sldNum" sz="quarter" idx="12"/>
          </p:nvPr>
        </p:nvSpPr>
        <p:spPr/>
        <p:txBody>
          <a:bodyPr/>
          <a:lstStyle/>
          <a:p>
            <a:fld id="{8DA2FE6B-89CA-463A-85AC-E28B6299D359}" type="slidenum">
              <a:rPr lang="ko-KR" altLang="en-US" smtClean="0"/>
              <a:t>8</a:t>
            </a:fld>
            <a:endParaRPr lang="ko-KR" altLang="en-US"/>
          </a:p>
        </p:txBody>
      </p:sp>
    </p:spTree>
    <p:extLst>
      <p:ext uri="{BB962C8B-B14F-4D97-AF65-F5344CB8AC3E}">
        <p14:creationId xmlns:p14="http://schemas.microsoft.com/office/powerpoint/2010/main" val="14389142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12111" y="281401"/>
            <a:ext cx="9907930" cy="6340197"/>
          </a:xfrm>
          <a:prstGeom prst="rect">
            <a:avLst/>
          </a:prstGeom>
          <a:noFill/>
        </p:spPr>
        <p:txBody>
          <a:bodyPr wrap="square" rtlCol="0">
            <a:spAutoFit/>
          </a:bodyPr>
          <a:lstStyle/>
          <a:p>
            <a:pPr algn="just"/>
            <a:r>
              <a:rPr lang="en-US" altLang="ko-KR" sz="3300" b="1" dirty="0"/>
              <a:t>The objective of this </a:t>
            </a:r>
            <a:r>
              <a:rPr lang="en-US" altLang="ko-KR" sz="3300" b="1" dirty="0" smtClean="0"/>
              <a:t>project </a:t>
            </a:r>
          </a:p>
          <a:p>
            <a:pPr algn="just"/>
            <a:endParaRPr lang="en-US" altLang="ko-KR" sz="1000" dirty="0" smtClean="0"/>
          </a:p>
          <a:p>
            <a:pPr algn="just"/>
            <a:r>
              <a:rPr lang="en-US" altLang="ko-KR" sz="2400" dirty="0" smtClean="0"/>
              <a:t>     </a:t>
            </a:r>
            <a:r>
              <a:rPr lang="en-US" altLang="ko-KR" sz="2400" b="1" dirty="0" smtClean="0"/>
              <a:t>was </a:t>
            </a:r>
            <a:r>
              <a:rPr lang="en-US" altLang="ko-KR" sz="2400" b="1" dirty="0"/>
              <a:t>to investigate the application </a:t>
            </a:r>
            <a:r>
              <a:rPr lang="en-US" altLang="ko-KR" sz="2400" dirty="0"/>
              <a:t>to </a:t>
            </a:r>
            <a:r>
              <a:rPr lang="en-US" altLang="ko-KR" sz="2400" b="1" dirty="0"/>
              <a:t>the national agricultural policy and the utilization of smart scientific farming for farmer</a:t>
            </a:r>
            <a:r>
              <a:rPr lang="en-US" altLang="ko-KR" sz="2400" dirty="0"/>
              <a:t> from consideration of the time series distribution of the vegetation index at the field test for the western part of South Korea </a:t>
            </a:r>
            <a:r>
              <a:rPr lang="en-US" altLang="ko-KR" sz="2400" b="1" dirty="0">
                <a:solidFill>
                  <a:srgbClr val="FF0000"/>
                </a:solidFill>
              </a:rPr>
              <a:t>with the open source toolkits</a:t>
            </a:r>
            <a:r>
              <a:rPr lang="en-US" altLang="ko-KR" sz="2400" dirty="0"/>
              <a:t>. </a:t>
            </a:r>
            <a:endParaRPr lang="en-US" altLang="ko-KR" sz="2400" dirty="0" smtClean="0"/>
          </a:p>
          <a:p>
            <a:pPr algn="just"/>
            <a:r>
              <a:rPr lang="en-US" altLang="ko-KR" sz="2400" dirty="0" smtClean="0"/>
              <a:t>For </a:t>
            </a:r>
            <a:r>
              <a:rPr lang="en-US" altLang="ko-KR" sz="2400" dirty="0"/>
              <a:t>these objects, we analyzed </a:t>
            </a:r>
            <a:r>
              <a:rPr lang="en-US" altLang="ko-KR" sz="2400" b="1" dirty="0">
                <a:solidFill>
                  <a:srgbClr val="FF0000"/>
                </a:solidFill>
              </a:rPr>
              <a:t>Sentinel-2 satellite imagery </a:t>
            </a:r>
            <a:r>
              <a:rPr lang="en-US" altLang="ko-KR" sz="2400" dirty="0"/>
              <a:t>to investigate the distribution of green space ratio of crop field and forest </a:t>
            </a:r>
            <a:r>
              <a:rPr lang="en-US" altLang="ko-KR" sz="2400" b="1" dirty="0"/>
              <a:t>by both calculation of several vegetation indices and combination of various RGB bands</a:t>
            </a:r>
            <a:r>
              <a:rPr lang="en-US" altLang="ko-KR" sz="2400" b="1" dirty="0" smtClean="0"/>
              <a:t>.</a:t>
            </a:r>
          </a:p>
          <a:p>
            <a:pPr algn="just"/>
            <a:r>
              <a:rPr lang="en-US" altLang="ko-KR" dirty="0" smtClean="0"/>
              <a:t> </a:t>
            </a:r>
            <a:r>
              <a:rPr lang="en-US" altLang="ko-KR" dirty="0"/>
              <a:t/>
            </a:r>
            <a:br>
              <a:rPr lang="en-US" altLang="ko-KR" dirty="0"/>
            </a:br>
            <a:r>
              <a:rPr lang="en-US" altLang="ko-KR" sz="3300" b="1" dirty="0" smtClean="0"/>
              <a:t>A </a:t>
            </a:r>
            <a:r>
              <a:rPr lang="en-US" altLang="ko-KR" sz="3300" b="1" dirty="0"/>
              <a:t>special feature of this </a:t>
            </a:r>
            <a:r>
              <a:rPr lang="en-US" altLang="ko-KR" sz="3300" b="1" dirty="0" smtClean="0"/>
              <a:t>project </a:t>
            </a:r>
          </a:p>
          <a:p>
            <a:r>
              <a:rPr lang="en-US" altLang="ko-KR" sz="1000" dirty="0" smtClean="0"/>
              <a:t/>
            </a:r>
            <a:br>
              <a:rPr lang="en-US" altLang="ko-KR" sz="1000" dirty="0" smtClean="0"/>
            </a:br>
            <a:r>
              <a:rPr lang="en-US" altLang="ko-KR" sz="2400" dirty="0" smtClean="0"/>
              <a:t>    is </a:t>
            </a:r>
            <a:r>
              <a:rPr lang="en-US" altLang="ko-KR" sz="2400" dirty="0"/>
              <a:t>that </a:t>
            </a:r>
            <a:r>
              <a:rPr lang="en-US" altLang="ko-KR" sz="2400" b="1" dirty="0">
                <a:solidFill>
                  <a:srgbClr val="0070C0"/>
                </a:solidFill>
              </a:rPr>
              <a:t>both satellite imagery and image analysis tools </a:t>
            </a:r>
            <a:r>
              <a:rPr lang="en-US" altLang="ko-KR" sz="2400" b="1" dirty="0">
                <a:solidFill>
                  <a:srgbClr val="FF0000"/>
                </a:solidFill>
              </a:rPr>
              <a:t>utilize </a:t>
            </a:r>
            <a:r>
              <a:rPr lang="en-US" altLang="ko-KR" sz="2700" b="1" dirty="0">
                <a:solidFill>
                  <a:srgbClr val="FF0000"/>
                </a:solidFill>
              </a:rPr>
              <a:t>open source</a:t>
            </a:r>
            <a:r>
              <a:rPr lang="en-US" altLang="ko-KR" sz="2700" dirty="0"/>
              <a:t>. </a:t>
            </a:r>
            <a:r>
              <a:rPr lang="en-US" altLang="ko-KR" sz="2700" dirty="0" smtClean="0"/>
              <a:t> </a:t>
            </a:r>
            <a:r>
              <a:rPr lang="en-US" altLang="ko-KR" sz="2400" b="1" dirty="0" smtClean="0">
                <a:solidFill>
                  <a:srgbClr val="FF0000"/>
                </a:solidFill>
              </a:rPr>
              <a:t>The spatial </a:t>
            </a:r>
            <a:r>
              <a:rPr lang="en-US" altLang="ko-KR" sz="2400" b="1" dirty="0">
                <a:solidFill>
                  <a:srgbClr val="FF0000"/>
                </a:solidFill>
              </a:rPr>
              <a:t>resolution of Sentinel 2 satellite image is 10m, which is free </a:t>
            </a:r>
            <a:r>
              <a:rPr lang="en-US" altLang="ko-KR" sz="2400" dirty="0"/>
              <a:t>to use as Landsat satellite image and has better resolution than Landsat image with 30m spatial resolution. </a:t>
            </a:r>
            <a:r>
              <a:rPr lang="en-US" altLang="ko-KR" sz="2400" dirty="0" smtClean="0"/>
              <a:t>Especially, in </a:t>
            </a:r>
            <a:r>
              <a:rPr lang="en-US" altLang="ko-KR" sz="2400" dirty="0"/>
              <a:t>case of commercial supply, the average price </a:t>
            </a:r>
            <a:r>
              <a:rPr lang="en-US" altLang="ko-KR" sz="2400" dirty="0" smtClean="0"/>
              <a:t>of</a:t>
            </a:r>
            <a:r>
              <a:rPr lang="ko-KR" altLang="en-US" sz="2400" dirty="0" smtClean="0"/>
              <a:t> </a:t>
            </a:r>
            <a:r>
              <a:rPr lang="en-US" altLang="ko-KR" sz="2400" dirty="0"/>
              <a:t>satellite imagery </a:t>
            </a:r>
            <a:r>
              <a:rPr lang="en-US" altLang="ko-KR" sz="2400" dirty="0" smtClean="0"/>
              <a:t>is </a:t>
            </a:r>
            <a:r>
              <a:rPr lang="en-US" altLang="ko-KR" sz="2400" b="1" dirty="0">
                <a:solidFill>
                  <a:srgbClr val="FF0000"/>
                </a:solidFill>
              </a:rPr>
              <a:t>$50 per square km</a:t>
            </a:r>
            <a:r>
              <a:rPr lang="en-US" altLang="ko-KR" sz="2400" b="1" dirty="0" smtClean="0">
                <a:solidFill>
                  <a:srgbClr val="FF0000"/>
                </a:solidFill>
              </a:rPr>
              <a:t>.</a:t>
            </a:r>
            <a:endParaRPr lang="ko-KR" altLang="en-US" sz="2400" b="1" dirty="0">
              <a:solidFill>
                <a:srgbClr val="FF0000"/>
              </a:solidFill>
            </a:endParaRPr>
          </a:p>
        </p:txBody>
      </p:sp>
      <p:sp>
        <p:nvSpPr>
          <p:cNvPr id="5" name="바닥글 개체 틀 4"/>
          <p:cNvSpPr>
            <a:spLocks noGrp="1"/>
          </p:cNvSpPr>
          <p:nvPr>
            <p:ph type="ftr" sz="quarter" idx="11"/>
          </p:nvPr>
        </p:nvSpPr>
        <p:spPr/>
        <p:txBody>
          <a:bodyPr/>
          <a:lstStyle/>
          <a:p>
            <a:r>
              <a:rPr lang="en-US" altLang="ko-KR" i="1" smtClean="0"/>
              <a:t>The first INU-ENU Joint Form</a:t>
            </a:r>
            <a:endParaRPr lang="ko-KR" altLang="en-US" dirty="0"/>
          </a:p>
        </p:txBody>
      </p:sp>
      <p:sp>
        <p:nvSpPr>
          <p:cNvPr id="7" name="슬라이드 번호 개체 틀 6"/>
          <p:cNvSpPr>
            <a:spLocks noGrp="1"/>
          </p:cNvSpPr>
          <p:nvPr>
            <p:ph type="sldNum" sz="quarter" idx="12"/>
          </p:nvPr>
        </p:nvSpPr>
        <p:spPr/>
        <p:txBody>
          <a:bodyPr/>
          <a:lstStyle/>
          <a:p>
            <a:fld id="{8DA2FE6B-89CA-463A-85AC-E28B6299D359}" type="slidenum">
              <a:rPr lang="ko-KR" altLang="en-US" smtClean="0"/>
              <a:t>9</a:t>
            </a:fld>
            <a:endParaRPr lang="ko-KR" altLang="en-US"/>
          </a:p>
        </p:txBody>
      </p:sp>
    </p:spTree>
    <p:extLst>
      <p:ext uri="{BB962C8B-B14F-4D97-AF65-F5344CB8AC3E}">
        <p14:creationId xmlns:p14="http://schemas.microsoft.com/office/powerpoint/2010/main" val="39364856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디자인 사용자 지정">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12324</TotalTime>
  <Words>1528</Words>
  <Application>Microsoft Office PowerPoint</Application>
  <PresentationFormat>와이드스크린</PresentationFormat>
  <Paragraphs>280</Paragraphs>
  <Slides>26</Slides>
  <Notes>3</Notes>
  <HiddenSlides>0</HiddenSlides>
  <MMClips>0</MMClips>
  <ScaleCrop>false</ScaleCrop>
  <HeadingPairs>
    <vt:vector size="6" baseType="variant">
      <vt:variant>
        <vt:lpstr>사용한 글꼴</vt:lpstr>
      </vt:variant>
      <vt:variant>
        <vt:i4>9</vt:i4>
      </vt:variant>
      <vt:variant>
        <vt:lpstr>테마</vt:lpstr>
      </vt:variant>
      <vt:variant>
        <vt:i4>2</vt:i4>
      </vt:variant>
      <vt:variant>
        <vt:lpstr>슬라이드 제목</vt:lpstr>
      </vt:variant>
      <vt:variant>
        <vt:i4>26</vt:i4>
      </vt:variant>
    </vt:vector>
  </HeadingPairs>
  <TitlesOfParts>
    <vt:vector size="37" baseType="lpstr">
      <vt:lpstr>Source Sans Pro</vt:lpstr>
      <vt:lpstr>굴림</vt:lpstr>
      <vt:lpstr>맑은 고딕</vt:lpstr>
      <vt:lpstr>함초롬바탕</vt:lpstr>
      <vt:lpstr>Arial</vt:lpstr>
      <vt:lpstr>Calibri</vt:lpstr>
      <vt:lpstr>Cambria</vt:lpstr>
      <vt:lpstr>Garamond</vt:lpstr>
      <vt:lpstr>Times New Roman</vt:lpstr>
      <vt:lpstr>Office 테마</vt:lpstr>
      <vt:lpstr>디자인 사용자 지정</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user</dc:creator>
  <cp:lastModifiedBy>user</cp:lastModifiedBy>
  <cp:revision>132</cp:revision>
  <cp:lastPrinted>2019-02-21T11:03:32Z</cp:lastPrinted>
  <dcterms:created xsi:type="dcterms:W3CDTF">2019-02-12T21:26:47Z</dcterms:created>
  <dcterms:modified xsi:type="dcterms:W3CDTF">2019-02-22T01:39:08Z</dcterms:modified>
</cp:coreProperties>
</file>